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Libre Baskerville" panose="02000000000000000000" pitchFamily="2" charset="0"/>
      <p:regular r:id="rId32"/>
    </p:embeddedFont>
    <p:embeddedFont>
      <p:font typeface="Open Sans" panose="020B0606030504020204" pitchFamily="34" charset="0"/>
      <p:regular r:id="rId33"/>
    </p:embeddedFont>
    <p:embeddedFont>
      <p:font typeface="Open Sans Bold" panose="020B0604020202020204" charset="0"/>
      <p:regular r:id="rId34"/>
    </p:embeddedFont>
    <p:embeddedFont>
      <p:font typeface="Open Sans Bold Italics"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10.sv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10.sv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5.jpeg"/><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png"/><Relationship Id="rId5" Type="http://schemas.openxmlformats.org/officeDocument/2006/relationships/image" Target="../media/image11.png"/><Relationship Id="rId10" Type="http://schemas.openxmlformats.org/officeDocument/2006/relationships/image" Target="../media/image7.png"/><Relationship Id="rId4" Type="http://schemas.openxmlformats.org/officeDocument/2006/relationships/image" Target="../media/image10.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9.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10.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rot="1139602">
            <a:off x="7535342" y="1235353"/>
            <a:ext cx="9095174" cy="8989064"/>
          </a:xfrm>
          <a:custGeom>
            <a:avLst/>
            <a:gdLst/>
            <a:ahLst/>
            <a:cxnLst/>
            <a:rect l="l" t="t" r="r" b="b"/>
            <a:pathLst>
              <a:path w="9095174" h="8989064">
                <a:moveTo>
                  <a:pt x="0" y="0"/>
                </a:moveTo>
                <a:lnTo>
                  <a:pt x="9095174" y="0"/>
                </a:lnTo>
                <a:lnTo>
                  <a:pt x="9095174" y="8989064"/>
                </a:lnTo>
                <a:lnTo>
                  <a:pt x="0" y="8989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500955" y="3229400"/>
            <a:ext cx="15286090" cy="4910656"/>
          </a:xfrm>
          <a:custGeom>
            <a:avLst/>
            <a:gdLst/>
            <a:ahLst/>
            <a:cxnLst/>
            <a:rect l="l" t="t" r="r" b="b"/>
            <a:pathLst>
              <a:path w="15286090" h="4910656">
                <a:moveTo>
                  <a:pt x="0" y="0"/>
                </a:moveTo>
                <a:lnTo>
                  <a:pt x="15286090" y="0"/>
                </a:lnTo>
                <a:lnTo>
                  <a:pt x="15286090" y="4910656"/>
                </a:lnTo>
                <a:lnTo>
                  <a:pt x="0" y="4910656"/>
                </a:lnTo>
                <a:lnTo>
                  <a:pt x="0" y="0"/>
                </a:lnTo>
                <a:close/>
              </a:path>
            </a:pathLst>
          </a:custGeom>
          <a:blipFill>
            <a:blip r:embed="rId7">
              <a:alphaModFix amt="92000"/>
            </a:blip>
            <a:stretch>
              <a:fillRect/>
            </a:stretch>
          </a:blipFill>
        </p:spPr>
        <p:txBody>
          <a:bodyPr/>
          <a:lstStyle/>
          <a:p>
            <a:endParaRPr lang="en-US"/>
          </a:p>
        </p:txBody>
      </p:sp>
      <p:sp>
        <p:nvSpPr>
          <p:cNvPr id="9" name="Freeform 9"/>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8"/>
            <a:stretch>
              <a:fillRect/>
            </a:stretch>
          </a:blipFill>
        </p:spPr>
        <p:txBody>
          <a:bodyPr/>
          <a:lstStyle/>
          <a:p>
            <a:endParaRPr lang="en-US"/>
          </a:p>
        </p:txBody>
      </p:sp>
      <p:sp>
        <p:nvSpPr>
          <p:cNvPr id="10" name="Freeform 10"/>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1910918" y="4294112"/>
            <a:ext cx="14466163" cy="6941159"/>
          </a:xfrm>
          <a:prstGeom prst="rect">
            <a:avLst/>
          </a:prstGeom>
        </p:spPr>
        <p:txBody>
          <a:bodyPr lIns="0" tIns="0" rIns="0" bIns="0" rtlCol="0" anchor="t">
            <a:spAutoFit/>
          </a:bodyPr>
          <a:lstStyle/>
          <a:p>
            <a:pPr algn="ctr">
              <a:lnSpc>
                <a:spcPts val="4481"/>
              </a:lnSpc>
            </a:pPr>
            <a:r>
              <a:rPr lang="en-US" sz="3201">
                <a:solidFill>
                  <a:srgbClr val="5F3402"/>
                </a:solidFill>
                <a:latin typeface="Libre Baskerville"/>
                <a:ea typeface="Libre Baskerville"/>
                <a:cs typeface="Libre Baskerville"/>
                <a:sym typeface="Libre Baskerville"/>
              </a:rPr>
              <a:t>THE IMPACT OF WARS ON THE STRUCTURE OF SOCIETY:</a:t>
            </a:r>
          </a:p>
          <a:p>
            <a:pPr algn="ctr">
              <a:lnSpc>
                <a:spcPts val="4481"/>
              </a:lnSpc>
            </a:pPr>
            <a:r>
              <a:rPr lang="en-US" sz="3201">
                <a:solidFill>
                  <a:srgbClr val="5F3402"/>
                </a:solidFill>
                <a:latin typeface="Libre Baskerville"/>
                <a:ea typeface="Libre Baskerville"/>
                <a:cs typeface="Libre Baskerville"/>
                <a:sym typeface="Libre Baskerville"/>
              </a:rPr>
              <a:t> A COMPARATIVE STUDY OF GAZA, SYRIA, SUDAN, AND UKRAINE</a:t>
            </a:r>
          </a:p>
          <a:p>
            <a:pPr algn="ctr">
              <a:lnSpc>
                <a:spcPts val="10501"/>
              </a:lnSpc>
            </a:pPr>
            <a:endParaRPr lang="en-US" sz="3201">
              <a:solidFill>
                <a:srgbClr val="5F3402"/>
              </a:solidFill>
              <a:latin typeface="Libre Baskerville"/>
              <a:ea typeface="Libre Baskerville"/>
              <a:cs typeface="Libre Baskerville"/>
              <a:sym typeface="Libre Baskerville"/>
            </a:endParaRPr>
          </a:p>
          <a:p>
            <a:pPr algn="ctr">
              <a:lnSpc>
                <a:spcPts val="10501"/>
              </a:lnSpc>
            </a:pPr>
            <a:endParaRPr lang="en-US" sz="3201">
              <a:solidFill>
                <a:srgbClr val="5F3402"/>
              </a:solidFill>
              <a:latin typeface="Libre Baskerville"/>
              <a:ea typeface="Libre Baskerville"/>
              <a:cs typeface="Libre Baskerville"/>
              <a:sym typeface="Libre Baskerville"/>
            </a:endParaRPr>
          </a:p>
          <a:p>
            <a:pPr algn="ctr">
              <a:lnSpc>
                <a:spcPts val="10501"/>
              </a:lnSpc>
            </a:pPr>
            <a:endParaRPr lang="en-US" sz="3201">
              <a:solidFill>
                <a:srgbClr val="5F3402"/>
              </a:solidFill>
              <a:latin typeface="Libre Baskerville"/>
              <a:ea typeface="Libre Baskerville"/>
              <a:cs typeface="Libre Baskerville"/>
              <a:sym typeface="Libre Baskerville"/>
            </a:endParaRPr>
          </a:p>
          <a:p>
            <a:pPr algn="ctr">
              <a:lnSpc>
                <a:spcPts val="10501"/>
              </a:lnSpc>
            </a:pPr>
            <a:endParaRPr lang="en-US" sz="3201">
              <a:solidFill>
                <a:srgbClr val="5F3402"/>
              </a:solidFill>
              <a:latin typeface="Libre Baskerville"/>
              <a:ea typeface="Libre Baskerville"/>
              <a:cs typeface="Libre Baskerville"/>
              <a:sym typeface="Libre Baskervill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grpSp>
        <p:nvGrpSpPr>
          <p:cNvPr id="7" name="Group 7"/>
          <p:cNvGrpSpPr/>
          <p:nvPr/>
        </p:nvGrpSpPr>
        <p:grpSpPr>
          <a:xfrm>
            <a:off x="393291" y="237077"/>
            <a:ext cx="8125446" cy="4392577"/>
            <a:chOff x="0" y="0"/>
            <a:chExt cx="10833929" cy="5856770"/>
          </a:xfrm>
        </p:grpSpPr>
        <p:sp>
          <p:nvSpPr>
            <p:cNvPr id="8" name="Freeform 8"/>
            <p:cNvSpPr/>
            <p:nvPr/>
          </p:nvSpPr>
          <p:spPr>
            <a:xfrm>
              <a:off x="5606457" y="261833"/>
              <a:ext cx="3450263" cy="5503405"/>
            </a:xfrm>
            <a:custGeom>
              <a:avLst/>
              <a:gdLst/>
              <a:ahLst/>
              <a:cxnLst/>
              <a:rect l="l" t="t" r="r" b="b"/>
              <a:pathLst>
                <a:path w="3450263" h="5503405">
                  <a:moveTo>
                    <a:pt x="0" y="0"/>
                  </a:moveTo>
                  <a:lnTo>
                    <a:pt x="3450264" y="0"/>
                  </a:lnTo>
                  <a:lnTo>
                    <a:pt x="3450264" y="5503405"/>
                  </a:lnTo>
                  <a:lnTo>
                    <a:pt x="0" y="5503405"/>
                  </a:lnTo>
                  <a:lnTo>
                    <a:pt x="0" y="0"/>
                  </a:lnTo>
                  <a:close/>
                </a:path>
              </a:pathLst>
            </a:custGeom>
            <a:blipFill>
              <a:blip r:embed="rId5">
                <a:alphaModFix amt="93000"/>
              </a:blip>
              <a:stretch>
                <a:fillRect l="-114103"/>
              </a:stretch>
            </a:blipFill>
          </p:spPr>
          <p:txBody>
            <a:bodyPr/>
            <a:lstStyle/>
            <a:p>
              <a:endParaRPr lang="en-US"/>
            </a:p>
          </p:txBody>
        </p:sp>
        <p:sp>
          <p:nvSpPr>
            <p:cNvPr id="9" name="Freeform 9"/>
            <p:cNvSpPr/>
            <p:nvPr/>
          </p:nvSpPr>
          <p:spPr>
            <a:xfrm>
              <a:off x="1692689" y="261833"/>
              <a:ext cx="3913769" cy="5503405"/>
            </a:xfrm>
            <a:custGeom>
              <a:avLst/>
              <a:gdLst/>
              <a:ahLst/>
              <a:cxnLst/>
              <a:rect l="l" t="t" r="r" b="b"/>
              <a:pathLst>
                <a:path w="3913769" h="5503405">
                  <a:moveTo>
                    <a:pt x="0" y="0"/>
                  </a:moveTo>
                  <a:lnTo>
                    <a:pt x="3913768" y="0"/>
                  </a:lnTo>
                  <a:lnTo>
                    <a:pt x="3913768" y="5503405"/>
                  </a:lnTo>
                  <a:lnTo>
                    <a:pt x="0" y="5503405"/>
                  </a:lnTo>
                  <a:lnTo>
                    <a:pt x="0" y="0"/>
                  </a:lnTo>
                  <a:close/>
                </a:path>
              </a:pathLst>
            </a:custGeom>
            <a:blipFill>
              <a:blip r:embed="rId5">
                <a:alphaModFix amt="93000"/>
              </a:blip>
              <a:stretch>
                <a:fillRect r="-88746"/>
              </a:stretch>
            </a:blipFill>
          </p:spPr>
          <p:txBody>
            <a:bodyPr/>
            <a:lstStyle/>
            <a:p>
              <a:endParaRPr lang="en-US"/>
            </a:p>
          </p:txBody>
        </p:sp>
        <p:sp>
          <p:nvSpPr>
            <p:cNvPr id="10" name="Freeform 10"/>
            <p:cNvSpPr/>
            <p:nvPr/>
          </p:nvSpPr>
          <p:spPr>
            <a:xfrm flipH="1">
              <a:off x="0" y="3178818"/>
              <a:ext cx="1692689" cy="2677952"/>
            </a:xfrm>
            <a:custGeom>
              <a:avLst/>
              <a:gdLst/>
              <a:ahLst/>
              <a:cxnLst/>
              <a:rect l="l" t="t" r="r" b="b"/>
              <a:pathLst>
                <a:path w="1692689" h="2677952">
                  <a:moveTo>
                    <a:pt x="1692689" y="0"/>
                  </a:moveTo>
                  <a:lnTo>
                    <a:pt x="0" y="0"/>
                  </a:lnTo>
                  <a:lnTo>
                    <a:pt x="0" y="2677952"/>
                  </a:lnTo>
                  <a:lnTo>
                    <a:pt x="1692689" y="2677952"/>
                  </a:lnTo>
                  <a:lnTo>
                    <a:pt x="1692689" y="0"/>
                  </a:lnTo>
                  <a:close/>
                </a:path>
              </a:pathLst>
            </a:custGeom>
            <a:blipFill>
              <a:blip r:embed="rId6"/>
              <a:stretch>
                <a:fillRect/>
              </a:stretch>
            </a:blipFill>
          </p:spPr>
          <p:txBody>
            <a:bodyPr/>
            <a:lstStyle/>
            <a:p>
              <a:endParaRPr lang="en-US"/>
            </a:p>
          </p:txBody>
        </p:sp>
        <p:sp>
          <p:nvSpPr>
            <p:cNvPr id="11" name="Freeform 11"/>
            <p:cNvSpPr/>
            <p:nvPr/>
          </p:nvSpPr>
          <p:spPr>
            <a:xfrm rot="829807">
              <a:off x="8333900" y="243726"/>
              <a:ext cx="2287987" cy="2051562"/>
            </a:xfrm>
            <a:custGeom>
              <a:avLst/>
              <a:gdLst/>
              <a:ahLst/>
              <a:cxnLst/>
              <a:rect l="l" t="t" r="r" b="b"/>
              <a:pathLst>
                <a:path w="2287987" h="2051562">
                  <a:moveTo>
                    <a:pt x="0" y="0"/>
                  </a:moveTo>
                  <a:lnTo>
                    <a:pt x="2287988" y="0"/>
                  </a:lnTo>
                  <a:lnTo>
                    <a:pt x="2287988" y="2051562"/>
                  </a:lnTo>
                  <a:lnTo>
                    <a:pt x="0" y="2051562"/>
                  </a:lnTo>
                  <a:lnTo>
                    <a:pt x="0" y="0"/>
                  </a:lnTo>
                  <a:close/>
                </a:path>
              </a:pathLst>
            </a:custGeom>
            <a:blipFill>
              <a:blip r:embed="rId7"/>
              <a:stretch>
                <a:fillRect/>
              </a:stretch>
            </a:blipFill>
          </p:spPr>
          <p:txBody>
            <a:bodyPr/>
            <a:lstStyle/>
            <a:p>
              <a:endParaRPr lang="en-US"/>
            </a:p>
          </p:txBody>
        </p:sp>
        <p:sp>
          <p:nvSpPr>
            <p:cNvPr id="12" name="TextBox 12"/>
            <p:cNvSpPr txBox="1"/>
            <p:nvPr/>
          </p:nvSpPr>
          <p:spPr>
            <a:xfrm>
              <a:off x="1502757" y="1034200"/>
              <a:ext cx="7286882" cy="654104"/>
            </a:xfrm>
            <a:prstGeom prst="rect">
              <a:avLst/>
            </a:prstGeom>
          </p:spPr>
          <p:txBody>
            <a:bodyPr lIns="0" tIns="0" rIns="0" bIns="0" rtlCol="0" anchor="t">
              <a:spAutoFit/>
            </a:bodyPr>
            <a:lstStyle/>
            <a:p>
              <a:pPr algn="ctr">
                <a:lnSpc>
                  <a:spcPts val="4191"/>
                </a:lnSpc>
              </a:pPr>
              <a:r>
                <a:rPr lang="en-US" sz="2994">
                  <a:solidFill>
                    <a:srgbClr val="5F3402"/>
                  </a:solidFill>
                  <a:latin typeface="Libre Baskerville"/>
                  <a:ea typeface="Libre Baskerville"/>
                  <a:cs typeface="Libre Baskerville"/>
                  <a:sym typeface="Libre Baskerville"/>
                </a:rPr>
                <a:t>MODELING</a:t>
              </a:r>
            </a:p>
          </p:txBody>
        </p:sp>
        <p:sp>
          <p:nvSpPr>
            <p:cNvPr id="13" name="TextBox 13"/>
            <p:cNvSpPr txBox="1"/>
            <p:nvPr/>
          </p:nvSpPr>
          <p:spPr>
            <a:xfrm>
              <a:off x="2651406" y="2117915"/>
              <a:ext cx="5446597" cy="2555504"/>
            </a:xfrm>
            <a:prstGeom prst="rect">
              <a:avLst/>
            </a:prstGeom>
          </p:spPr>
          <p:txBody>
            <a:bodyPr lIns="0" tIns="0" rIns="0" bIns="0" rtlCol="0" anchor="t">
              <a:spAutoFit/>
            </a:bodyPr>
            <a:lstStyle/>
            <a:p>
              <a:pPr algn="ctr">
                <a:lnSpc>
                  <a:spcPts val="2192"/>
                </a:lnSpc>
              </a:pPr>
              <a:r>
                <a:rPr lang="en-US" sz="1566">
                  <a:solidFill>
                    <a:srgbClr val="5F3402"/>
                  </a:solidFill>
                  <a:latin typeface="Open Sans"/>
                  <a:ea typeface="Open Sans"/>
                  <a:cs typeface="Open Sans"/>
                  <a:sym typeface="Open Sans"/>
                </a:rPr>
                <a:t>To avoid data duplication and creating incorrect relationships, we generated a unique country ID in every sheet using a conditional column and created a new table named 'Country ID' to act as a linking intermediary between the sheets, thus preventing repetition.</a:t>
              </a:r>
            </a:p>
          </p:txBody>
        </p:sp>
      </p:grpSp>
      <p:sp>
        <p:nvSpPr>
          <p:cNvPr id="14" name="Freeform 14"/>
          <p:cNvSpPr/>
          <p:nvPr/>
        </p:nvSpPr>
        <p:spPr>
          <a:xfrm>
            <a:off x="1028700" y="5143500"/>
            <a:ext cx="8938658" cy="4680716"/>
          </a:xfrm>
          <a:custGeom>
            <a:avLst/>
            <a:gdLst/>
            <a:ahLst/>
            <a:cxnLst/>
            <a:rect l="l" t="t" r="r" b="b"/>
            <a:pathLst>
              <a:path w="8938658" h="4680716">
                <a:moveTo>
                  <a:pt x="0" y="0"/>
                </a:moveTo>
                <a:lnTo>
                  <a:pt x="8938658" y="0"/>
                </a:lnTo>
                <a:lnTo>
                  <a:pt x="8938658" y="4680716"/>
                </a:lnTo>
                <a:lnTo>
                  <a:pt x="0" y="4680716"/>
                </a:lnTo>
                <a:lnTo>
                  <a:pt x="0" y="0"/>
                </a:lnTo>
                <a:close/>
              </a:path>
            </a:pathLst>
          </a:custGeom>
          <a:blipFill>
            <a:blip r:embed="rId8"/>
            <a:stretch>
              <a:fillRect l="-16709" t="-40238" r="-47700" b="-26241"/>
            </a:stretch>
          </a:blipFill>
        </p:spPr>
        <p:txBody>
          <a:bodyPr/>
          <a:lstStyle/>
          <a:p>
            <a:endParaRPr lang="en-US"/>
          </a:p>
        </p:txBody>
      </p:sp>
      <p:sp>
        <p:nvSpPr>
          <p:cNvPr id="15" name="Freeform 15"/>
          <p:cNvSpPr/>
          <p:nvPr/>
        </p:nvSpPr>
        <p:spPr>
          <a:xfrm>
            <a:off x="11029334" y="451732"/>
            <a:ext cx="6537076" cy="5466594"/>
          </a:xfrm>
          <a:custGeom>
            <a:avLst/>
            <a:gdLst/>
            <a:ahLst/>
            <a:cxnLst/>
            <a:rect l="l" t="t" r="r" b="b"/>
            <a:pathLst>
              <a:path w="6537076" h="5466594">
                <a:moveTo>
                  <a:pt x="0" y="0"/>
                </a:moveTo>
                <a:lnTo>
                  <a:pt x="6537076" y="0"/>
                </a:lnTo>
                <a:lnTo>
                  <a:pt x="6537076" y="5466594"/>
                </a:lnTo>
                <a:lnTo>
                  <a:pt x="0" y="5466594"/>
                </a:lnTo>
                <a:lnTo>
                  <a:pt x="0" y="0"/>
                </a:lnTo>
                <a:close/>
              </a:path>
            </a:pathLst>
          </a:custGeom>
          <a:blipFill>
            <a:blip r:embed="rId9"/>
            <a:stretch>
              <a:fillRect/>
            </a:stretch>
          </a:blipFill>
        </p:spPr>
        <p:txBody>
          <a:bodyPr/>
          <a:lstStyle/>
          <a:p>
            <a:endParaRPr lang="en-US"/>
          </a:p>
        </p:txBody>
      </p:sp>
      <p:sp>
        <p:nvSpPr>
          <p:cNvPr id="16" name="Freeform 16"/>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10"/>
            <a:stretch>
              <a:fillRect/>
            </a:stretch>
          </a:blipFill>
        </p:spPr>
        <p:txBody>
          <a:bodyPr/>
          <a:lstStyle/>
          <a:p>
            <a:endParaRPr lang="en-US"/>
          </a:p>
        </p:txBody>
      </p:sp>
      <p:sp>
        <p:nvSpPr>
          <p:cNvPr id="17" name="Freeform 17"/>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11"/>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463870" y="509518"/>
            <a:ext cx="5824149" cy="4127554"/>
          </a:xfrm>
          <a:custGeom>
            <a:avLst/>
            <a:gdLst/>
            <a:ahLst/>
            <a:cxnLst/>
            <a:rect l="l" t="t" r="r" b="b"/>
            <a:pathLst>
              <a:path w="5824149" h="4127554">
                <a:moveTo>
                  <a:pt x="0" y="0"/>
                </a:moveTo>
                <a:lnTo>
                  <a:pt x="5824149" y="0"/>
                </a:lnTo>
                <a:lnTo>
                  <a:pt x="5824149" y="4127553"/>
                </a:lnTo>
                <a:lnTo>
                  <a:pt x="0" y="4127553"/>
                </a:lnTo>
                <a:lnTo>
                  <a:pt x="0" y="0"/>
                </a:lnTo>
                <a:close/>
              </a:path>
            </a:pathLst>
          </a:custGeom>
          <a:blipFill>
            <a:blip r:embed="rId5">
              <a:alphaModFix amt="93000"/>
            </a:blip>
            <a:stretch>
              <a:fillRect l="-114103" t="-62535" b="-62535"/>
            </a:stretch>
          </a:blipFill>
        </p:spPr>
        <p:txBody>
          <a:bodyPr/>
          <a:lstStyle/>
          <a:p>
            <a:endParaRPr lang="en-US"/>
          </a:p>
        </p:txBody>
      </p:sp>
      <p:sp>
        <p:nvSpPr>
          <p:cNvPr id="8" name="Freeform 8"/>
          <p:cNvSpPr/>
          <p:nvPr/>
        </p:nvSpPr>
        <p:spPr>
          <a:xfrm>
            <a:off x="2857310" y="509518"/>
            <a:ext cx="6606561" cy="4127554"/>
          </a:xfrm>
          <a:custGeom>
            <a:avLst/>
            <a:gdLst/>
            <a:ahLst/>
            <a:cxnLst/>
            <a:rect l="l" t="t" r="r" b="b"/>
            <a:pathLst>
              <a:path w="6606561" h="4127554">
                <a:moveTo>
                  <a:pt x="0" y="0"/>
                </a:moveTo>
                <a:lnTo>
                  <a:pt x="6606560" y="0"/>
                </a:lnTo>
                <a:lnTo>
                  <a:pt x="6606560" y="4127553"/>
                </a:lnTo>
                <a:lnTo>
                  <a:pt x="0" y="4127553"/>
                </a:lnTo>
                <a:lnTo>
                  <a:pt x="0" y="0"/>
                </a:lnTo>
                <a:close/>
              </a:path>
            </a:pathLst>
          </a:custGeom>
          <a:blipFill>
            <a:blip r:embed="rId5">
              <a:alphaModFix amt="93000"/>
            </a:blip>
            <a:stretch>
              <a:fillRect t="-62535" r="-88746" b="-62535"/>
            </a:stretch>
          </a:blipFill>
        </p:spPr>
        <p:txBody>
          <a:bodyPr/>
          <a:lstStyle/>
          <a:p>
            <a:endParaRPr lang="en-US"/>
          </a:p>
        </p:txBody>
      </p:sp>
      <p:sp>
        <p:nvSpPr>
          <p:cNvPr id="9" name="Freeform 9"/>
          <p:cNvSpPr/>
          <p:nvPr/>
        </p:nvSpPr>
        <p:spPr>
          <a:xfrm flipH="1">
            <a:off x="1430575" y="1923010"/>
            <a:ext cx="1724590" cy="2855678"/>
          </a:xfrm>
          <a:custGeom>
            <a:avLst/>
            <a:gdLst/>
            <a:ahLst/>
            <a:cxnLst/>
            <a:rect l="l" t="t" r="r" b="b"/>
            <a:pathLst>
              <a:path w="1724590" h="2855678">
                <a:moveTo>
                  <a:pt x="1724590" y="0"/>
                </a:moveTo>
                <a:lnTo>
                  <a:pt x="0" y="0"/>
                </a:lnTo>
                <a:lnTo>
                  <a:pt x="0" y="2855678"/>
                </a:lnTo>
                <a:lnTo>
                  <a:pt x="1724590" y="2855678"/>
                </a:lnTo>
                <a:lnTo>
                  <a:pt x="1724590" y="0"/>
                </a:lnTo>
                <a:close/>
              </a:path>
            </a:pathLst>
          </a:custGeom>
          <a:blipFill>
            <a:blip r:embed="rId6"/>
            <a:stretch>
              <a:fillRect l="-1212" t="-429" r="-3901"/>
            </a:stretch>
          </a:blipFill>
        </p:spPr>
        <p:txBody>
          <a:bodyPr/>
          <a:lstStyle/>
          <a:p>
            <a:endParaRPr lang="en-US"/>
          </a:p>
        </p:txBody>
      </p:sp>
      <p:sp>
        <p:nvSpPr>
          <p:cNvPr id="10" name="Freeform 10"/>
          <p:cNvSpPr/>
          <p:nvPr/>
        </p:nvSpPr>
        <p:spPr>
          <a:xfrm rot="829807">
            <a:off x="13682745" y="-47776"/>
            <a:ext cx="4335950" cy="2779051"/>
          </a:xfrm>
          <a:custGeom>
            <a:avLst/>
            <a:gdLst/>
            <a:ahLst/>
            <a:cxnLst/>
            <a:rect l="l" t="t" r="r" b="b"/>
            <a:pathLst>
              <a:path w="4335950" h="2779051">
                <a:moveTo>
                  <a:pt x="0" y="0"/>
                </a:moveTo>
                <a:lnTo>
                  <a:pt x="4335950" y="0"/>
                </a:lnTo>
                <a:lnTo>
                  <a:pt x="4335950" y="2779051"/>
                </a:lnTo>
                <a:lnTo>
                  <a:pt x="0" y="2779051"/>
                </a:lnTo>
                <a:lnTo>
                  <a:pt x="0" y="0"/>
                </a:lnTo>
                <a:close/>
              </a:path>
            </a:pathLst>
          </a:custGeom>
          <a:blipFill>
            <a:blip r:embed="rId7"/>
            <a:stretch>
              <a:fillRect t="-2017" b="-37882"/>
            </a:stretch>
          </a:blipFill>
        </p:spPr>
        <p:txBody>
          <a:bodyPr/>
          <a:lstStyle/>
          <a:p>
            <a:endParaRPr lang="en-US"/>
          </a:p>
        </p:txBody>
      </p:sp>
      <p:sp>
        <p:nvSpPr>
          <p:cNvPr id="11" name="Freeform 11"/>
          <p:cNvSpPr/>
          <p:nvPr/>
        </p:nvSpPr>
        <p:spPr>
          <a:xfrm>
            <a:off x="4475654" y="4778688"/>
            <a:ext cx="9340312" cy="5672925"/>
          </a:xfrm>
          <a:custGeom>
            <a:avLst/>
            <a:gdLst/>
            <a:ahLst/>
            <a:cxnLst/>
            <a:rect l="l" t="t" r="r" b="b"/>
            <a:pathLst>
              <a:path w="9340312" h="5672925">
                <a:moveTo>
                  <a:pt x="0" y="0"/>
                </a:moveTo>
                <a:lnTo>
                  <a:pt x="9340312" y="0"/>
                </a:lnTo>
                <a:lnTo>
                  <a:pt x="9340312" y="5672926"/>
                </a:lnTo>
                <a:lnTo>
                  <a:pt x="0" y="5672926"/>
                </a:lnTo>
                <a:lnTo>
                  <a:pt x="0" y="0"/>
                </a:lnTo>
                <a:close/>
              </a:path>
            </a:pathLst>
          </a:custGeom>
          <a:blipFill>
            <a:blip r:embed="rId8"/>
            <a:stretch>
              <a:fillRect t="-399" b="-399"/>
            </a:stretch>
          </a:blipFill>
        </p:spPr>
        <p:txBody>
          <a:bodyPr/>
          <a:lstStyle/>
          <a:p>
            <a:endParaRPr lang="en-US"/>
          </a:p>
        </p:txBody>
      </p:sp>
      <p:sp>
        <p:nvSpPr>
          <p:cNvPr id="12" name="Freeform 12"/>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9"/>
            <a:stretch>
              <a:fillRect/>
            </a:stretch>
          </a:blipFill>
        </p:spPr>
        <p:txBody>
          <a:bodyPr/>
          <a:lstStyle/>
          <a:p>
            <a:endParaRPr lang="en-US"/>
          </a:p>
        </p:txBody>
      </p:sp>
      <p:sp>
        <p:nvSpPr>
          <p:cNvPr id="13" name="Freeform 13"/>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10"/>
            <a:stretch>
              <a:fillRect/>
            </a:stretch>
          </a:blipFill>
        </p:spPr>
        <p:txBody>
          <a:bodyPr/>
          <a:lstStyle/>
          <a:p>
            <a:endParaRPr lang="en-US"/>
          </a:p>
        </p:txBody>
      </p:sp>
      <p:sp>
        <p:nvSpPr>
          <p:cNvPr id="14" name="TextBox 14"/>
          <p:cNvSpPr txBox="1"/>
          <p:nvPr/>
        </p:nvSpPr>
        <p:spPr>
          <a:xfrm>
            <a:off x="2516085" y="992109"/>
            <a:ext cx="12300479" cy="623082"/>
          </a:xfrm>
          <a:prstGeom prst="rect">
            <a:avLst/>
          </a:prstGeom>
        </p:spPr>
        <p:txBody>
          <a:bodyPr lIns="0" tIns="0" rIns="0" bIns="0" rtlCol="0" anchor="t">
            <a:spAutoFit/>
          </a:bodyPr>
          <a:lstStyle/>
          <a:p>
            <a:pPr algn="ctr">
              <a:lnSpc>
                <a:spcPts val="5031"/>
              </a:lnSpc>
            </a:pPr>
            <a:r>
              <a:rPr lang="en-US" sz="3594">
                <a:solidFill>
                  <a:srgbClr val="5F3402"/>
                </a:solidFill>
                <a:latin typeface="Libre Baskerville"/>
                <a:ea typeface="Libre Baskerville"/>
                <a:cs typeface="Libre Baskerville"/>
                <a:sym typeface="Libre Baskerville"/>
              </a:rPr>
              <a:t>MODELING</a:t>
            </a:r>
          </a:p>
        </p:txBody>
      </p:sp>
      <p:sp>
        <p:nvSpPr>
          <p:cNvPr id="15" name="TextBox 15"/>
          <p:cNvSpPr txBox="1"/>
          <p:nvPr/>
        </p:nvSpPr>
        <p:spPr>
          <a:xfrm>
            <a:off x="5783919" y="1746675"/>
            <a:ext cx="6390314" cy="2807559"/>
          </a:xfrm>
          <a:prstGeom prst="rect">
            <a:avLst/>
          </a:prstGeom>
        </p:spPr>
        <p:txBody>
          <a:bodyPr lIns="0" tIns="0" rIns="0" bIns="0" rtlCol="0" anchor="t">
            <a:spAutoFit/>
          </a:bodyPr>
          <a:lstStyle/>
          <a:p>
            <a:pPr algn="ctr">
              <a:lnSpc>
                <a:spcPts val="3732"/>
              </a:lnSpc>
            </a:pPr>
            <a:r>
              <a:rPr lang="en-US" sz="2666">
                <a:solidFill>
                  <a:srgbClr val="5F3402"/>
                </a:solidFill>
                <a:latin typeface="Open Sans"/>
                <a:ea typeface="Open Sans"/>
                <a:cs typeface="Open Sans"/>
                <a:sym typeface="Open Sans"/>
              </a:rPr>
              <a:t>After the 'Country ID' table was created, all sheets were linked. The relationship established between them all was many-to-one, and the data was successfully connected."</a:t>
            </a:r>
          </a:p>
          <a:p>
            <a:pPr algn="ctr">
              <a:lnSpc>
                <a:spcPts val="3872"/>
              </a:lnSpc>
            </a:pPr>
            <a:endParaRPr lang="en-US" sz="2666">
              <a:solidFill>
                <a:srgbClr val="5F3402"/>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050425" y="2265898"/>
            <a:ext cx="10187150" cy="7327265"/>
          </a:xfrm>
          <a:prstGeom prst="rect">
            <a:avLst/>
          </a:prstGeom>
        </p:spPr>
        <p:txBody>
          <a:bodyPr lIns="0" tIns="0" rIns="0" bIns="0" rtlCol="0" anchor="t">
            <a:spAutoFit/>
          </a:bodyPr>
          <a:lstStyle/>
          <a:p>
            <a:pPr marL="518165" lvl="1" indent="-259082" algn="ctr">
              <a:lnSpc>
                <a:spcPts val="3360"/>
              </a:lnSpc>
              <a:buAutoNum type="arabicPeriod"/>
            </a:pPr>
            <a:r>
              <a:rPr lang="en-US" sz="2400">
                <a:solidFill>
                  <a:srgbClr val="5F3402"/>
                </a:solidFill>
                <a:latin typeface="Open Sans"/>
                <a:ea typeface="Open Sans"/>
                <a:cs typeface="Open Sans"/>
                <a:sym typeface="Open Sans"/>
              </a:rPr>
              <a:t>What is the rate of wheat production over the years in countries?</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What is the rate of tomato production over the years in countries?</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What is the impact/trend of Goods and Services Exports (as a % of GDP) in various countries?</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How has cereal production been affected over the years?</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What has been the long-term impact of trade on domestic production?</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What is the most significant factor affecting domestic production?</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Which country reported the highest number of damaged schools during the conflict period?</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How does enrolment compare vs. pre-conflict baseline?</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Which year and country has the highest number of student killed?</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4-Which country has the highest remote access?</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How has the production/market of dairy products been affected over the years?</a:t>
            </a:r>
          </a:p>
          <a:p>
            <a:pPr algn="ctr">
              <a:lnSpc>
                <a:spcPts val="3780"/>
              </a:lnSpc>
            </a:pPr>
            <a:endParaRPr lang="en-US" sz="2400">
              <a:solidFill>
                <a:srgbClr val="5F3402"/>
              </a:solidFill>
              <a:latin typeface="Open Sans"/>
              <a:ea typeface="Open Sans"/>
              <a:cs typeface="Open Sans"/>
              <a:sym typeface="Open Sans"/>
            </a:endParaRPr>
          </a:p>
          <a:p>
            <a:pPr algn="ctr">
              <a:lnSpc>
                <a:spcPts val="4759"/>
              </a:lnSpc>
            </a:pPr>
            <a:endParaRPr lang="en-US" sz="2400">
              <a:solidFill>
                <a:srgbClr val="5F3402"/>
              </a:solidFill>
              <a:latin typeface="Open Sans"/>
              <a:ea typeface="Open Sans"/>
              <a:cs typeface="Open Sans"/>
              <a:sym typeface="Open Sans"/>
            </a:endParaRPr>
          </a:p>
        </p:txBody>
      </p:sp>
      <p:sp>
        <p:nvSpPr>
          <p:cNvPr id="12" name="Freeform 12"/>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2798742" y="1192748"/>
            <a:ext cx="11863980" cy="1111250"/>
          </a:xfrm>
          <a:prstGeom prst="rect">
            <a:avLst/>
          </a:prstGeom>
        </p:spPr>
        <p:txBody>
          <a:bodyPr lIns="0" tIns="0" rIns="0" bIns="0" rtlCol="0" anchor="t">
            <a:spAutoFit/>
          </a:bodyPr>
          <a:lstStyle/>
          <a:p>
            <a:pPr algn="ctr">
              <a:lnSpc>
                <a:spcPts val="9100"/>
              </a:lnSpc>
            </a:pPr>
            <a:r>
              <a:rPr lang="en-US" sz="6500">
                <a:solidFill>
                  <a:srgbClr val="5F3402"/>
                </a:solidFill>
                <a:latin typeface="Libre Baskerville"/>
                <a:ea typeface="Libre Baskerville"/>
                <a:cs typeface="Libre Baskerville"/>
                <a:sym typeface="Libre Baskerville"/>
              </a:rPr>
              <a:t>INSIHTS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089266" y="2471281"/>
            <a:ext cx="10187150" cy="5844539"/>
          </a:xfrm>
          <a:prstGeom prst="rect">
            <a:avLst/>
          </a:prstGeom>
        </p:spPr>
        <p:txBody>
          <a:bodyPr lIns="0" tIns="0" rIns="0" bIns="0" rtlCol="0" anchor="t">
            <a:spAutoFit/>
          </a:bodyPr>
          <a:lstStyle/>
          <a:p>
            <a:pPr marL="518165" lvl="1" indent="-259082" algn="ctr">
              <a:lnSpc>
                <a:spcPts val="3360"/>
              </a:lnSpc>
              <a:buAutoNum type="arabicPeriod"/>
            </a:pPr>
            <a:r>
              <a:rPr lang="en-US" sz="2400">
                <a:solidFill>
                  <a:srgbClr val="5F3402"/>
                </a:solidFill>
                <a:latin typeface="Open Sans"/>
                <a:ea typeface="Open Sans"/>
                <a:cs typeface="Open Sans"/>
                <a:sym typeface="Open Sans"/>
              </a:rPr>
              <a:t>What is the rate of change in 'Life expectancy at birth, total (years)' across countries over the years?</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What is the current recording/prevalence of 'Immunization, measles (% of children ages 12-23 months)' in various countries?</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What are the historical trends in the death rate across countries?</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What is the change in population across the years, and how does this relate to aggregate cases of displacement, deaths, and disappearances?</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What is the variance/change in 'New Displacement Cases (in thousands)' across countries?</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What is the rate of change in 'Estimated Annual Conflict-Related Deaths' in various countries?</a:t>
            </a:r>
          </a:p>
          <a:p>
            <a:pPr marL="518165" lvl="1" indent="-259082" algn="ctr">
              <a:lnSpc>
                <a:spcPts val="3360"/>
              </a:lnSpc>
              <a:buAutoNum type="arabicPeriod"/>
            </a:pPr>
            <a:r>
              <a:rPr lang="en-US" sz="2400">
                <a:solidFill>
                  <a:srgbClr val="5F3402"/>
                </a:solidFill>
                <a:latin typeface="Open Sans"/>
                <a:ea typeface="Open Sans"/>
                <a:cs typeface="Open Sans"/>
                <a:sym typeface="Open Sans"/>
              </a:rPr>
              <a:t>Which country records the highest 'Cumulative Displacement Stock (in millions)'?</a:t>
            </a:r>
          </a:p>
        </p:txBody>
      </p:sp>
      <p:sp>
        <p:nvSpPr>
          <p:cNvPr id="12" name="Freeform 12"/>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2798742" y="1192748"/>
            <a:ext cx="11863980" cy="1111250"/>
          </a:xfrm>
          <a:prstGeom prst="rect">
            <a:avLst/>
          </a:prstGeom>
        </p:spPr>
        <p:txBody>
          <a:bodyPr lIns="0" tIns="0" rIns="0" bIns="0" rtlCol="0" anchor="t">
            <a:spAutoFit/>
          </a:bodyPr>
          <a:lstStyle/>
          <a:p>
            <a:pPr algn="ctr">
              <a:lnSpc>
                <a:spcPts val="9100"/>
              </a:lnSpc>
            </a:pPr>
            <a:r>
              <a:rPr lang="en-US" sz="6500">
                <a:solidFill>
                  <a:srgbClr val="5F3402"/>
                </a:solidFill>
                <a:latin typeface="Libre Baskerville"/>
                <a:ea typeface="Libre Baskerville"/>
                <a:cs typeface="Libre Baskerville"/>
                <a:sym typeface="Libre Baskerville"/>
              </a:rPr>
              <a:t>INSIHTS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16787045"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5"/>
            <a:stretch>
              <a:fillRect/>
            </a:stretch>
          </a:blipFill>
        </p:spPr>
        <p:txBody>
          <a:bodyPr/>
          <a:lstStyle/>
          <a:p>
            <a:endParaRPr lang="en-US"/>
          </a:p>
        </p:txBody>
      </p:sp>
      <p:sp>
        <p:nvSpPr>
          <p:cNvPr id="8" name="Freeform 8"/>
          <p:cNvSpPr/>
          <p:nvPr/>
        </p:nvSpPr>
        <p:spPr>
          <a:xfrm>
            <a:off x="0"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6"/>
            <a:stretch>
              <a:fillRect/>
            </a:stretch>
          </a:blipFill>
        </p:spPr>
        <p:txBody>
          <a:bodyPr/>
          <a:lstStyle/>
          <a:p>
            <a:endParaRPr lang="en-US"/>
          </a:p>
        </p:txBody>
      </p:sp>
      <p:pic>
        <p:nvPicPr>
          <p:cNvPr id="10" name="Picture 9" descr="A person walking in the fog&#10;&#10;AI-generated content may be incorrect.">
            <a:extLst>
              <a:ext uri="{FF2B5EF4-FFF2-40B4-BE49-F238E27FC236}">
                <a16:creationId xmlns:a16="http://schemas.microsoft.com/office/drawing/2014/main" id="{B7B604C1-A0D0-8134-CB4F-C7EACB2F39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4146" y="1333500"/>
            <a:ext cx="15368350" cy="86062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grpSp>
        <p:nvGrpSpPr>
          <p:cNvPr id="7" name="Group 7"/>
          <p:cNvGrpSpPr/>
          <p:nvPr/>
        </p:nvGrpSpPr>
        <p:grpSpPr>
          <a:xfrm>
            <a:off x="-592756" y="328013"/>
            <a:ext cx="9594443" cy="4815487"/>
            <a:chOff x="0" y="0"/>
            <a:chExt cx="12792590" cy="6420650"/>
          </a:xfrm>
        </p:grpSpPr>
        <p:sp>
          <p:nvSpPr>
            <p:cNvPr id="8" name="Freeform 8"/>
            <p:cNvSpPr/>
            <p:nvPr/>
          </p:nvSpPr>
          <p:spPr>
            <a:xfrm>
              <a:off x="6620047" y="315622"/>
              <a:ext cx="4074035" cy="6005151"/>
            </a:xfrm>
            <a:custGeom>
              <a:avLst/>
              <a:gdLst/>
              <a:ahLst/>
              <a:cxnLst/>
              <a:rect l="l" t="t" r="r" b="b"/>
              <a:pathLst>
                <a:path w="4074035" h="6005151">
                  <a:moveTo>
                    <a:pt x="0" y="0"/>
                  </a:moveTo>
                  <a:lnTo>
                    <a:pt x="4074035" y="0"/>
                  </a:lnTo>
                  <a:lnTo>
                    <a:pt x="4074035" y="6005151"/>
                  </a:lnTo>
                  <a:lnTo>
                    <a:pt x="0" y="6005151"/>
                  </a:lnTo>
                  <a:lnTo>
                    <a:pt x="0" y="0"/>
                  </a:lnTo>
                  <a:close/>
                </a:path>
              </a:pathLst>
            </a:custGeom>
            <a:blipFill>
              <a:blip r:embed="rId5">
                <a:alphaModFix amt="93000"/>
              </a:blip>
              <a:stretch>
                <a:fillRect l="-114103" t="-4106" b="-4106"/>
              </a:stretch>
            </a:blipFill>
          </p:spPr>
          <p:txBody>
            <a:bodyPr/>
            <a:lstStyle/>
            <a:p>
              <a:endParaRPr lang="en-US"/>
            </a:p>
          </p:txBody>
        </p:sp>
        <p:sp>
          <p:nvSpPr>
            <p:cNvPr id="9" name="Freeform 9"/>
            <p:cNvSpPr/>
            <p:nvPr/>
          </p:nvSpPr>
          <p:spPr>
            <a:xfrm>
              <a:off x="1998709" y="315622"/>
              <a:ext cx="4621338" cy="6005151"/>
            </a:xfrm>
            <a:custGeom>
              <a:avLst/>
              <a:gdLst/>
              <a:ahLst/>
              <a:cxnLst/>
              <a:rect l="l" t="t" r="r" b="b"/>
              <a:pathLst>
                <a:path w="4621338" h="6005151">
                  <a:moveTo>
                    <a:pt x="0" y="0"/>
                  </a:moveTo>
                  <a:lnTo>
                    <a:pt x="4621338" y="0"/>
                  </a:lnTo>
                  <a:lnTo>
                    <a:pt x="4621338" y="6005151"/>
                  </a:lnTo>
                  <a:lnTo>
                    <a:pt x="0" y="6005151"/>
                  </a:lnTo>
                  <a:lnTo>
                    <a:pt x="0" y="0"/>
                  </a:lnTo>
                  <a:close/>
                </a:path>
              </a:pathLst>
            </a:custGeom>
            <a:blipFill>
              <a:blip r:embed="rId5">
                <a:alphaModFix amt="93000"/>
              </a:blip>
              <a:stretch>
                <a:fillRect t="-4106" r="-88746" b="-4106"/>
              </a:stretch>
            </a:blipFill>
          </p:spPr>
          <p:txBody>
            <a:bodyPr/>
            <a:lstStyle/>
            <a:p>
              <a:endParaRPr lang="en-US"/>
            </a:p>
          </p:txBody>
        </p:sp>
        <p:sp>
          <p:nvSpPr>
            <p:cNvPr id="10" name="Freeform 10"/>
            <p:cNvSpPr/>
            <p:nvPr/>
          </p:nvSpPr>
          <p:spPr>
            <a:xfrm flipH="1">
              <a:off x="0" y="3498549"/>
              <a:ext cx="1998709" cy="2922101"/>
            </a:xfrm>
            <a:custGeom>
              <a:avLst/>
              <a:gdLst/>
              <a:ahLst/>
              <a:cxnLst/>
              <a:rect l="l" t="t" r="r" b="b"/>
              <a:pathLst>
                <a:path w="1998709" h="2922101">
                  <a:moveTo>
                    <a:pt x="1998709" y="0"/>
                  </a:moveTo>
                  <a:lnTo>
                    <a:pt x="0" y="0"/>
                  </a:lnTo>
                  <a:lnTo>
                    <a:pt x="0" y="2922101"/>
                  </a:lnTo>
                  <a:lnTo>
                    <a:pt x="1998709" y="2922101"/>
                  </a:lnTo>
                  <a:lnTo>
                    <a:pt x="1998709" y="0"/>
                  </a:lnTo>
                  <a:close/>
                </a:path>
              </a:pathLst>
            </a:custGeom>
            <a:blipFill>
              <a:blip r:embed="rId6"/>
              <a:stretch>
                <a:fillRect t="-4106" b="-4106"/>
              </a:stretch>
            </a:blipFill>
          </p:spPr>
          <p:txBody>
            <a:bodyPr/>
            <a:lstStyle/>
            <a:p>
              <a:endParaRPr lang="en-US"/>
            </a:p>
          </p:txBody>
        </p:sp>
        <p:sp>
          <p:nvSpPr>
            <p:cNvPr id="11" name="Freeform 11"/>
            <p:cNvSpPr/>
            <p:nvPr/>
          </p:nvSpPr>
          <p:spPr>
            <a:xfrm rot="829807">
              <a:off x="9817951" y="295864"/>
              <a:ext cx="2746894" cy="2238603"/>
            </a:xfrm>
            <a:custGeom>
              <a:avLst/>
              <a:gdLst/>
              <a:ahLst/>
              <a:cxnLst/>
              <a:rect l="l" t="t" r="r" b="b"/>
              <a:pathLst>
                <a:path w="2746894" h="2238603">
                  <a:moveTo>
                    <a:pt x="0" y="0"/>
                  </a:moveTo>
                  <a:lnTo>
                    <a:pt x="2746895" y="0"/>
                  </a:lnTo>
                  <a:lnTo>
                    <a:pt x="2746895" y="2238603"/>
                  </a:lnTo>
                  <a:lnTo>
                    <a:pt x="0" y="2238603"/>
                  </a:lnTo>
                  <a:lnTo>
                    <a:pt x="0" y="0"/>
                  </a:lnTo>
                  <a:close/>
                </a:path>
              </a:pathLst>
            </a:custGeom>
            <a:blipFill>
              <a:blip r:embed="rId7"/>
              <a:stretch>
                <a:fillRect t="-5013" b="-5013"/>
              </a:stretch>
            </a:blipFill>
          </p:spPr>
          <p:txBody>
            <a:bodyPr/>
            <a:lstStyle/>
            <a:p>
              <a:endParaRPr lang="en-US"/>
            </a:p>
          </p:txBody>
        </p:sp>
        <p:sp>
          <p:nvSpPr>
            <p:cNvPr id="12" name="TextBox 12"/>
            <p:cNvSpPr txBox="1"/>
            <p:nvPr/>
          </p:nvSpPr>
          <p:spPr>
            <a:xfrm>
              <a:off x="1774195" y="820324"/>
              <a:ext cx="8604275" cy="728446"/>
            </a:xfrm>
            <a:prstGeom prst="rect">
              <a:avLst/>
            </a:prstGeom>
          </p:spPr>
          <p:txBody>
            <a:bodyPr lIns="0" tIns="0" rIns="0" bIns="0" rtlCol="0" anchor="t">
              <a:spAutoFit/>
            </a:bodyPr>
            <a:lstStyle/>
            <a:p>
              <a:pPr algn="ctr">
                <a:lnSpc>
                  <a:spcPts val="4574"/>
                </a:lnSpc>
              </a:pPr>
              <a:r>
                <a:rPr lang="en-US" sz="3267">
                  <a:solidFill>
                    <a:srgbClr val="5F3402"/>
                  </a:solidFill>
                  <a:latin typeface="Libre Baskerville"/>
                  <a:ea typeface="Libre Baskerville"/>
                  <a:cs typeface="Libre Baskerville"/>
                  <a:sym typeface="Libre Baskerville"/>
                </a:rPr>
                <a:t>WHEAT</a:t>
              </a:r>
            </a:p>
          </p:txBody>
        </p:sp>
        <p:sp>
          <p:nvSpPr>
            <p:cNvPr id="13" name="TextBox 13"/>
            <p:cNvSpPr txBox="1"/>
            <p:nvPr/>
          </p:nvSpPr>
          <p:spPr>
            <a:xfrm>
              <a:off x="3404404" y="1894724"/>
              <a:ext cx="6431285" cy="3561776"/>
            </a:xfrm>
            <a:prstGeom prst="rect">
              <a:avLst/>
            </a:prstGeom>
          </p:spPr>
          <p:txBody>
            <a:bodyPr lIns="0" tIns="0" rIns="0" bIns="0" rtlCol="0" anchor="t">
              <a:spAutoFit/>
            </a:bodyPr>
            <a:lstStyle/>
            <a:p>
              <a:pPr algn="ctr">
                <a:lnSpc>
                  <a:spcPts val="2692"/>
                </a:lnSpc>
              </a:pPr>
              <a:r>
                <a:rPr lang="en-US" sz="1923" b="1">
                  <a:solidFill>
                    <a:srgbClr val="5F3402"/>
                  </a:solidFill>
                  <a:latin typeface="Open Sans Bold"/>
                  <a:ea typeface="Open Sans Bold"/>
                  <a:cs typeface="Open Sans Bold"/>
                  <a:sym typeface="Open Sans Bold"/>
                </a:rPr>
                <a:t>Ukraine: War + bad climate + logistics issues.</a:t>
              </a:r>
            </a:p>
            <a:p>
              <a:pPr algn="ctr">
                <a:lnSpc>
                  <a:spcPts val="2692"/>
                </a:lnSpc>
              </a:pPr>
              <a:r>
                <a:rPr lang="en-US" sz="1923" b="1">
                  <a:solidFill>
                    <a:srgbClr val="5F3402"/>
                  </a:solidFill>
                  <a:latin typeface="Open Sans Bold"/>
                  <a:ea typeface="Open Sans Bold"/>
                  <a:cs typeface="Open Sans Bold"/>
                  <a:sym typeface="Open Sans Bold"/>
                </a:rPr>
                <a:t>Syria: Civil war + drought + sanctions + input shortages.</a:t>
              </a:r>
            </a:p>
            <a:p>
              <a:pPr algn="ctr">
                <a:lnSpc>
                  <a:spcPts val="2692"/>
                </a:lnSpc>
              </a:pPr>
              <a:r>
                <a:rPr lang="en-US" sz="1923" b="1">
                  <a:solidFill>
                    <a:srgbClr val="5F3402"/>
                  </a:solidFill>
                  <a:latin typeface="Open Sans Bold"/>
                  <a:ea typeface="Open Sans Bold"/>
                  <a:cs typeface="Open Sans Bold"/>
                  <a:sym typeface="Open Sans Bold"/>
                </a:rPr>
                <a:t>Sudan: Instability + inflation + floods/drought + weak irrigation.</a:t>
              </a:r>
            </a:p>
            <a:p>
              <a:pPr algn="ctr">
                <a:lnSpc>
                  <a:spcPts val="2692"/>
                </a:lnSpc>
              </a:pPr>
              <a:r>
                <a:rPr lang="en-US" sz="1923" b="1">
                  <a:solidFill>
                    <a:srgbClr val="5F3402"/>
                  </a:solidFill>
                  <a:latin typeface="Open Sans Bold"/>
                  <a:ea typeface="Open Sans Bold"/>
                  <a:cs typeface="Open Sans Bold"/>
                  <a:sym typeface="Open Sans Bold"/>
                </a:rPr>
                <a:t>Gaza: 2021 war + blockade + limited land + water issues</a:t>
              </a:r>
            </a:p>
          </p:txBody>
        </p:sp>
      </p:grpSp>
      <p:sp>
        <p:nvSpPr>
          <p:cNvPr id="14" name="Freeform 14"/>
          <p:cNvSpPr/>
          <p:nvPr/>
        </p:nvSpPr>
        <p:spPr>
          <a:xfrm>
            <a:off x="14115180" y="5388925"/>
            <a:ext cx="3146889" cy="4513950"/>
          </a:xfrm>
          <a:custGeom>
            <a:avLst/>
            <a:gdLst/>
            <a:ahLst/>
            <a:cxnLst/>
            <a:rect l="l" t="t" r="r" b="b"/>
            <a:pathLst>
              <a:path w="3146889" h="4513950">
                <a:moveTo>
                  <a:pt x="0" y="0"/>
                </a:moveTo>
                <a:lnTo>
                  <a:pt x="3146889" y="0"/>
                </a:lnTo>
                <a:lnTo>
                  <a:pt x="3146889" y="4513950"/>
                </a:lnTo>
                <a:lnTo>
                  <a:pt x="0" y="4513950"/>
                </a:lnTo>
                <a:lnTo>
                  <a:pt x="0" y="0"/>
                </a:lnTo>
                <a:close/>
              </a:path>
            </a:pathLst>
          </a:custGeom>
          <a:blipFill>
            <a:blip r:embed="rId5">
              <a:alphaModFix amt="93000"/>
            </a:blip>
            <a:stretch>
              <a:fillRect l="-114103" t="-5599" b="-5599"/>
            </a:stretch>
          </a:blipFill>
        </p:spPr>
        <p:txBody>
          <a:bodyPr/>
          <a:lstStyle/>
          <a:p>
            <a:endParaRPr lang="en-US"/>
          </a:p>
        </p:txBody>
      </p:sp>
      <p:sp>
        <p:nvSpPr>
          <p:cNvPr id="15" name="Freeform 15"/>
          <p:cNvSpPr/>
          <p:nvPr/>
        </p:nvSpPr>
        <p:spPr>
          <a:xfrm>
            <a:off x="10545541" y="5388925"/>
            <a:ext cx="3569639" cy="4513950"/>
          </a:xfrm>
          <a:custGeom>
            <a:avLst/>
            <a:gdLst/>
            <a:ahLst/>
            <a:cxnLst/>
            <a:rect l="l" t="t" r="r" b="b"/>
            <a:pathLst>
              <a:path w="3569639" h="4513950">
                <a:moveTo>
                  <a:pt x="0" y="0"/>
                </a:moveTo>
                <a:lnTo>
                  <a:pt x="3569639" y="0"/>
                </a:lnTo>
                <a:lnTo>
                  <a:pt x="3569639" y="4513950"/>
                </a:lnTo>
                <a:lnTo>
                  <a:pt x="0" y="4513950"/>
                </a:lnTo>
                <a:lnTo>
                  <a:pt x="0" y="0"/>
                </a:lnTo>
                <a:close/>
              </a:path>
            </a:pathLst>
          </a:custGeom>
          <a:blipFill>
            <a:blip r:embed="rId5">
              <a:alphaModFix amt="93000"/>
            </a:blip>
            <a:stretch>
              <a:fillRect t="-5599" r="-88746" b="-5599"/>
            </a:stretch>
          </a:blipFill>
        </p:spPr>
        <p:txBody>
          <a:bodyPr/>
          <a:lstStyle/>
          <a:p>
            <a:endParaRPr lang="en-US"/>
          </a:p>
        </p:txBody>
      </p:sp>
      <p:sp>
        <p:nvSpPr>
          <p:cNvPr id="16" name="Freeform 16"/>
          <p:cNvSpPr/>
          <p:nvPr/>
        </p:nvSpPr>
        <p:spPr>
          <a:xfrm flipH="1">
            <a:off x="9001687" y="7781466"/>
            <a:ext cx="1543854" cy="2196484"/>
          </a:xfrm>
          <a:custGeom>
            <a:avLst/>
            <a:gdLst/>
            <a:ahLst/>
            <a:cxnLst/>
            <a:rect l="l" t="t" r="r" b="b"/>
            <a:pathLst>
              <a:path w="1543854" h="2196484">
                <a:moveTo>
                  <a:pt x="1543854" y="0"/>
                </a:moveTo>
                <a:lnTo>
                  <a:pt x="0" y="0"/>
                </a:lnTo>
                <a:lnTo>
                  <a:pt x="0" y="2196484"/>
                </a:lnTo>
                <a:lnTo>
                  <a:pt x="1543854" y="2196484"/>
                </a:lnTo>
                <a:lnTo>
                  <a:pt x="1543854" y="0"/>
                </a:lnTo>
                <a:close/>
              </a:path>
            </a:pathLst>
          </a:custGeom>
          <a:blipFill>
            <a:blip r:embed="rId6"/>
            <a:stretch>
              <a:fillRect t="-5599" b="-5599"/>
            </a:stretch>
          </a:blipFill>
        </p:spPr>
        <p:txBody>
          <a:bodyPr/>
          <a:lstStyle/>
          <a:p>
            <a:endParaRPr lang="en-US"/>
          </a:p>
        </p:txBody>
      </p:sp>
      <p:sp>
        <p:nvSpPr>
          <p:cNvPr id="17" name="Freeform 17"/>
          <p:cNvSpPr/>
          <p:nvPr/>
        </p:nvSpPr>
        <p:spPr>
          <a:xfrm rot="829807">
            <a:off x="16579607" y="5374073"/>
            <a:ext cx="2133204" cy="1682713"/>
          </a:xfrm>
          <a:custGeom>
            <a:avLst/>
            <a:gdLst/>
            <a:ahLst/>
            <a:cxnLst/>
            <a:rect l="l" t="t" r="r" b="b"/>
            <a:pathLst>
              <a:path w="2133204" h="1682713">
                <a:moveTo>
                  <a:pt x="0" y="0"/>
                </a:moveTo>
                <a:lnTo>
                  <a:pt x="2133204" y="0"/>
                </a:lnTo>
                <a:lnTo>
                  <a:pt x="2133204" y="1682712"/>
                </a:lnTo>
                <a:lnTo>
                  <a:pt x="0" y="1682712"/>
                </a:lnTo>
                <a:lnTo>
                  <a:pt x="0" y="0"/>
                </a:lnTo>
                <a:close/>
              </a:path>
            </a:pathLst>
          </a:custGeom>
          <a:blipFill>
            <a:blip r:embed="rId7"/>
            <a:stretch>
              <a:fillRect t="-6836" b="-6836"/>
            </a:stretch>
          </a:blipFill>
        </p:spPr>
        <p:txBody>
          <a:bodyPr/>
          <a:lstStyle/>
          <a:p>
            <a:endParaRPr lang="en-US"/>
          </a:p>
        </p:txBody>
      </p:sp>
      <p:sp>
        <p:nvSpPr>
          <p:cNvPr id="18" name="Freeform 18"/>
          <p:cNvSpPr/>
          <p:nvPr/>
        </p:nvSpPr>
        <p:spPr>
          <a:xfrm>
            <a:off x="4506722" y="5379173"/>
            <a:ext cx="3060721" cy="4622098"/>
          </a:xfrm>
          <a:custGeom>
            <a:avLst/>
            <a:gdLst/>
            <a:ahLst/>
            <a:cxnLst/>
            <a:rect l="l" t="t" r="r" b="b"/>
            <a:pathLst>
              <a:path w="3060721" h="4622098">
                <a:moveTo>
                  <a:pt x="0" y="0"/>
                </a:moveTo>
                <a:lnTo>
                  <a:pt x="3060721" y="0"/>
                </a:lnTo>
                <a:lnTo>
                  <a:pt x="3060721" y="4622098"/>
                </a:lnTo>
                <a:lnTo>
                  <a:pt x="0" y="4622098"/>
                </a:lnTo>
                <a:lnTo>
                  <a:pt x="0" y="0"/>
                </a:lnTo>
                <a:close/>
              </a:path>
            </a:pathLst>
          </a:custGeom>
          <a:blipFill>
            <a:blip r:embed="rId5">
              <a:alphaModFix amt="93000"/>
            </a:blip>
            <a:stretch>
              <a:fillRect l="-114103" t="-2812" b="-2812"/>
            </a:stretch>
          </a:blipFill>
        </p:spPr>
        <p:txBody>
          <a:bodyPr/>
          <a:lstStyle/>
          <a:p>
            <a:endParaRPr lang="en-US"/>
          </a:p>
        </p:txBody>
      </p:sp>
      <p:sp>
        <p:nvSpPr>
          <p:cNvPr id="19" name="Freeform 19"/>
          <p:cNvSpPr/>
          <p:nvPr/>
        </p:nvSpPr>
        <p:spPr>
          <a:xfrm>
            <a:off x="1034826" y="5379173"/>
            <a:ext cx="3471896" cy="4622098"/>
          </a:xfrm>
          <a:custGeom>
            <a:avLst/>
            <a:gdLst/>
            <a:ahLst/>
            <a:cxnLst/>
            <a:rect l="l" t="t" r="r" b="b"/>
            <a:pathLst>
              <a:path w="3471896" h="4622098">
                <a:moveTo>
                  <a:pt x="0" y="0"/>
                </a:moveTo>
                <a:lnTo>
                  <a:pt x="3471896" y="0"/>
                </a:lnTo>
                <a:lnTo>
                  <a:pt x="3471896" y="4622098"/>
                </a:lnTo>
                <a:lnTo>
                  <a:pt x="0" y="4622098"/>
                </a:lnTo>
                <a:lnTo>
                  <a:pt x="0" y="0"/>
                </a:lnTo>
                <a:close/>
              </a:path>
            </a:pathLst>
          </a:custGeom>
          <a:blipFill>
            <a:blip r:embed="rId5">
              <a:alphaModFix amt="93000"/>
            </a:blip>
            <a:stretch>
              <a:fillRect t="-2812" r="-88746" b="-2812"/>
            </a:stretch>
          </a:blipFill>
        </p:spPr>
        <p:txBody>
          <a:bodyPr/>
          <a:lstStyle/>
          <a:p>
            <a:endParaRPr lang="en-US"/>
          </a:p>
        </p:txBody>
      </p:sp>
      <p:sp>
        <p:nvSpPr>
          <p:cNvPr id="20" name="Freeform 20"/>
          <p:cNvSpPr/>
          <p:nvPr/>
        </p:nvSpPr>
        <p:spPr>
          <a:xfrm flipH="1">
            <a:off x="-466755" y="7829036"/>
            <a:ext cx="1501580" cy="2249109"/>
          </a:xfrm>
          <a:custGeom>
            <a:avLst/>
            <a:gdLst/>
            <a:ahLst/>
            <a:cxnLst/>
            <a:rect l="l" t="t" r="r" b="b"/>
            <a:pathLst>
              <a:path w="1501580" h="2249109">
                <a:moveTo>
                  <a:pt x="1501581" y="0"/>
                </a:moveTo>
                <a:lnTo>
                  <a:pt x="0" y="0"/>
                </a:lnTo>
                <a:lnTo>
                  <a:pt x="0" y="2249109"/>
                </a:lnTo>
                <a:lnTo>
                  <a:pt x="1501581" y="2249109"/>
                </a:lnTo>
                <a:lnTo>
                  <a:pt x="1501581" y="0"/>
                </a:lnTo>
                <a:close/>
              </a:path>
            </a:pathLst>
          </a:custGeom>
          <a:blipFill>
            <a:blip r:embed="rId6"/>
            <a:stretch>
              <a:fillRect t="-2812" b="-2812"/>
            </a:stretch>
          </a:blipFill>
        </p:spPr>
        <p:txBody>
          <a:bodyPr/>
          <a:lstStyle/>
          <a:p>
            <a:endParaRPr lang="en-US"/>
          </a:p>
        </p:txBody>
      </p:sp>
      <p:sp>
        <p:nvSpPr>
          <p:cNvPr id="21" name="Freeform 21"/>
          <p:cNvSpPr/>
          <p:nvPr/>
        </p:nvSpPr>
        <p:spPr>
          <a:xfrm rot="829807">
            <a:off x="6914302" y="5363965"/>
            <a:ext cx="2053525" cy="1723028"/>
          </a:xfrm>
          <a:custGeom>
            <a:avLst/>
            <a:gdLst/>
            <a:ahLst/>
            <a:cxnLst/>
            <a:rect l="l" t="t" r="r" b="b"/>
            <a:pathLst>
              <a:path w="2053525" h="1723028">
                <a:moveTo>
                  <a:pt x="0" y="0"/>
                </a:moveTo>
                <a:lnTo>
                  <a:pt x="2053525" y="0"/>
                </a:lnTo>
                <a:lnTo>
                  <a:pt x="2053525" y="1723028"/>
                </a:lnTo>
                <a:lnTo>
                  <a:pt x="0" y="1723028"/>
                </a:lnTo>
                <a:lnTo>
                  <a:pt x="0" y="0"/>
                </a:lnTo>
                <a:close/>
              </a:path>
            </a:pathLst>
          </a:custGeom>
          <a:blipFill>
            <a:blip r:embed="rId7"/>
            <a:stretch>
              <a:fillRect t="-3432" b="-3432"/>
            </a:stretch>
          </a:blipFill>
        </p:spPr>
        <p:txBody>
          <a:bodyPr/>
          <a:lstStyle/>
          <a:p>
            <a:endParaRPr lang="en-US"/>
          </a:p>
        </p:txBody>
      </p:sp>
      <p:sp>
        <p:nvSpPr>
          <p:cNvPr id="22" name="Freeform 22"/>
          <p:cNvSpPr/>
          <p:nvPr/>
        </p:nvSpPr>
        <p:spPr>
          <a:xfrm>
            <a:off x="14095123" y="448600"/>
            <a:ext cx="3134545" cy="4496245"/>
          </a:xfrm>
          <a:custGeom>
            <a:avLst/>
            <a:gdLst/>
            <a:ahLst/>
            <a:cxnLst/>
            <a:rect l="l" t="t" r="r" b="b"/>
            <a:pathLst>
              <a:path w="3134545" h="4496245">
                <a:moveTo>
                  <a:pt x="0" y="0"/>
                </a:moveTo>
                <a:lnTo>
                  <a:pt x="3134545" y="0"/>
                </a:lnTo>
                <a:lnTo>
                  <a:pt x="3134545" y="4496244"/>
                </a:lnTo>
                <a:lnTo>
                  <a:pt x="0" y="4496244"/>
                </a:lnTo>
                <a:lnTo>
                  <a:pt x="0" y="0"/>
                </a:lnTo>
                <a:close/>
              </a:path>
            </a:pathLst>
          </a:custGeom>
          <a:blipFill>
            <a:blip r:embed="rId5">
              <a:alphaModFix amt="93000"/>
            </a:blip>
            <a:stretch>
              <a:fillRect l="-114103" t="-5599" b="-5599"/>
            </a:stretch>
          </a:blipFill>
        </p:spPr>
        <p:txBody>
          <a:bodyPr/>
          <a:lstStyle/>
          <a:p>
            <a:endParaRPr lang="en-US"/>
          </a:p>
        </p:txBody>
      </p:sp>
      <p:sp>
        <p:nvSpPr>
          <p:cNvPr id="23" name="Freeform 23"/>
          <p:cNvSpPr/>
          <p:nvPr/>
        </p:nvSpPr>
        <p:spPr>
          <a:xfrm>
            <a:off x="10539485" y="448600"/>
            <a:ext cx="3555638" cy="4496245"/>
          </a:xfrm>
          <a:custGeom>
            <a:avLst/>
            <a:gdLst/>
            <a:ahLst/>
            <a:cxnLst/>
            <a:rect l="l" t="t" r="r" b="b"/>
            <a:pathLst>
              <a:path w="3555638" h="4496245">
                <a:moveTo>
                  <a:pt x="0" y="0"/>
                </a:moveTo>
                <a:lnTo>
                  <a:pt x="3555638" y="0"/>
                </a:lnTo>
                <a:lnTo>
                  <a:pt x="3555638" y="4496244"/>
                </a:lnTo>
                <a:lnTo>
                  <a:pt x="0" y="4496244"/>
                </a:lnTo>
                <a:lnTo>
                  <a:pt x="0" y="0"/>
                </a:lnTo>
                <a:close/>
              </a:path>
            </a:pathLst>
          </a:custGeom>
          <a:blipFill>
            <a:blip r:embed="rId5">
              <a:alphaModFix amt="93000"/>
            </a:blip>
            <a:stretch>
              <a:fillRect t="-5599" r="-88746" b="-5599"/>
            </a:stretch>
          </a:blipFill>
        </p:spPr>
        <p:txBody>
          <a:bodyPr/>
          <a:lstStyle/>
          <a:p>
            <a:endParaRPr lang="en-US"/>
          </a:p>
        </p:txBody>
      </p:sp>
      <p:sp>
        <p:nvSpPr>
          <p:cNvPr id="24" name="Freeform 24"/>
          <p:cNvSpPr/>
          <p:nvPr/>
        </p:nvSpPr>
        <p:spPr>
          <a:xfrm flipH="1">
            <a:off x="9001687" y="2831756"/>
            <a:ext cx="1537798" cy="2187868"/>
          </a:xfrm>
          <a:custGeom>
            <a:avLst/>
            <a:gdLst/>
            <a:ahLst/>
            <a:cxnLst/>
            <a:rect l="l" t="t" r="r" b="b"/>
            <a:pathLst>
              <a:path w="1537798" h="2187868">
                <a:moveTo>
                  <a:pt x="1537798" y="0"/>
                </a:moveTo>
                <a:lnTo>
                  <a:pt x="0" y="0"/>
                </a:lnTo>
                <a:lnTo>
                  <a:pt x="0" y="2187869"/>
                </a:lnTo>
                <a:lnTo>
                  <a:pt x="1537798" y="2187869"/>
                </a:lnTo>
                <a:lnTo>
                  <a:pt x="1537798" y="0"/>
                </a:lnTo>
                <a:close/>
              </a:path>
            </a:pathLst>
          </a:custGeom>
          <a:blipFill>
            <a:blip r:embed="rId6"/>
            <a:stretch>
              <a:fillRect t="-5599" b="-5599"/>
            </a:stretch>
          </a:blipFill>
        </p:spPr>
        <p:txBody>
          <a:bodyPr/>
          <a:lstStyle/>
          <a:p>
            <a:endParaRPr lang="en-US"/>
          </a:p>
        </p:txBody>
      </p:sp>
      <p:sp>
        <p:nvSpPr>
          <p:cNvPr id="25" name="Freeform 25"/>
          <p:cNvSpPr/>
          <p:nvPr/>
        </p:nvSpPr>
        <p:spPr>
          <a:xfrm rot="829807">
            <a:off x="16549883" y="433806"/>
            <a:ext cx="2124837" cy="1676112"/>
          </a:xfrm>
          <a:custGeom>
            <a:avLst/>
            <a:gdLst/>
            <a:ahLst/>
            <a:cxnLst/>
            <a:rect l="l" t="t" r="r" b="b"/>
            <a:pathLst>
              <a:path w="2124837" h="1676112">
                <a:moveTo>
                  <a:pt x="0" y="0"/>
                </a:moveTo>
                <a:lnTo>
                  <a:pt x="2124837" y="0"/>
                </a:lnTo>
                <a:lnTo>
                  <a:pt x="2124837" y="1676112"/>
                </a:lnTo>
                <a:lnTo>
                  <a:pt x="0" y="1676112"/>
                </a:lnTo>
                <a:lnTo>
                  <a:pt x="0" y="0"/>
                </a:lnTo>
                <a:close/>
              </a:path>
            </a:pathLst>
          </a:custGeom>
          <a:blipFill>
            <a:blip r:embed="rId7"/>
            <a:stretch>
              <a:fillRect t="-6836" b="-6836"/>
            </a:stretch>
          </a:blipFill>
        </p:spPr>
        <p:txBody>
          <a:bodyPr/>
          <a:lstStyle/>
          <a:p>
            <a:endParaRPr lang="en-US"/>
          </a:p>
        </p:txBody>
      </p:sp>
      <p:sp>
        <p:nvSpPr>
          <p:cNvPr id="26" name="Freeform 26"/>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8"/>
            <a:stretch>
              <a:fillRect/>
            </a:stretch>
          </a:blipFill>
        </p:spPr>
        <p:txBody>
          <a:bodyPr/>
          <a:lstStyle/>
          <a:p>
            <a:endParaRPr lang="en-US"/>
          </a:p>
        </p:txBody>
      </p:sp>
      <p:sp>
        <p:nvSpPr>
          <p:cNvPr id="27" name="Freeform 27"/>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9"/>
            <a:stretch>
              <a:fillRect/>
            </a:stretch>
          </a:blipFill>
        </p:spPr>
        <p:txBody>
          <a:bodyPr/>
          <a:lstStyle/>
          <a:p>
            <a:endParaRPr lang="en-US"/>
          </a:p>
        </p:txBody>
      </p:sp>
      <p:sp>
        <p:nvSpPr>
          <p:cNvPr id="28" name="TextBox 28"/>
          <p:cNvSpPr txBox="1"/>
          <p:nvPr/>
        </p:nvSpPr>
        <p:spPr>
          <a:xfrm>
            <a:off x="10447897" y="5822763"/>
            <a:ext cx="6646162" cy="564115"/>
          </a:xfrm>
          <a:prstGeom prst="rect">
            <a:avLst/>
          </a:prstGeom>
        </p:spPr>
        <p:txBody>
          <a:bodyPr lIns="0" tIns="0" rIns="0" bIns="0" rtlCol="0" anchor="t">
            <a:spAutoFit/>
          </a:bodyPr>
          <a:lstStyle/>
          <a:p>
            <a:pPr algn="ctr">
              <a:lnSpc>
                <a:spcPts val="4584"/>
              </a:lnSpc>
            </a:pPr>
            <a:r>
              <a:rPr lang="en-US" sz="3274">
                <a:solidFill>
                  <a:srgbClr val="5F3402"/>
                </a:solidFill>
                <a:latin typeface="Libre Baskerville"/>
                <a:ea typeface="Libre Baskerville"/>
                <a:cs typeface="Libre Baskerville"/>
                <a:sym typeface="Libre Baskerville"/>
              </a:rPr>
              <a:t>CEREAL YEILD</a:t>
            </a:r>
          </a:p>
        </p:txBody>
      </p:sp>
      <p:sp>
        <p:nvSpPr>
          <p:cNvPr id="29" name="TextBox 29"/>
          <p:cNvSpPr txBox="1"/>
          <p:nvPr/>
        </p:nvSpPr>
        <p:spPr>
          <a:xfrm>
            <a:off x="11439125" y="6573278"/>
            <a:ext cx="4967689" cy="2916229"/>
          </a:xfrm>
          <a:prstGeom prst="rect">
            <a:avLst/>
          </a:prstGeom>
        </p:spPr>
        <p:txBody>
          <a:bodyPr lIns="0" tIns="0" rIns="0" bIns="0" rtlCol="0" anchor="t">
            <a:spAutoFit/>
          </a:bodyPr>
          <a:lstStyle/>
          <a:p>
            <a:pPr algn="ctr">
              <a:lnSpc>
                <a:spcPts val="2677"/>
              </a:lnSpc>
            </a:pPr>
            <a:r>
              <a:rPr lang="en-US" sz="1912" b="1">
                <a:solidFill>
                  <a:srgbClr val="5F3402"/>
                </a:solidFill>
                <a:latin typeface="Open Sans Bold"/>
                <a:ea typeface="Open Sans Bold"/>
                <a:cs typeface="Open Sans Bold"/>
                <a:sym typeface="Open Sans Bold"/>
              </a:rPr>
              <a:t>Ukraine: War + climate issues + logistics</a:t>
            </a:r>
          </a:p>
          <a:p>
            <a:pPr algn="ctr">
              <a:lnSpc>
                <a:spcPts val="2677"/>
              </a:lnSpc>
            </a:pPr>
            <a:r>
              <a:rPr lang="en-US" sz="1912" b="1">
                <a:solidFill>
                  <a:srgbClr val="5F3402"/>
                </a:solidFill>
                <a:latin typeface="Open Sans Bold"/>
                <a:ea typeface="Open Sans Bold"/>
                <a:cs typeface="Open Sans Bold"/>
                <a:sym typeface="Open Sans Bold"/>
              </a:rPr>
              <a:t>Syria: Civil war + drought + sanctions + input shortages</a:t>
            </a:r>
          </a:p>
          <a:p>
            <a:pPr algn="ctr">
              <a:lnSpc>
                <a:spcPts val="2677"/>
              </a:lnSpc>
            </a:pPr>
            <a:r>
              <a:rPr lang="en-US" sz="1912" b="1">
                <a:solidFill>
                  <a:srgbClr val="5F3402"/>
                </a:solidFill>
                <a:latin typeface="Open Sans Bold"/>
                <a:ea typeface="Open Sans Bold"/>
                <a:cs typeface="Open Sans Bold"/>
                <a:sym typeface="Open Sans Bold"/>
              </a:rPr>
              <a:t>Sudan: Instability + inflation + floods/drought + weak irrigation</a:t>
            </a:r>
          </a:p>
          <a:p>
            <a:pPr algn="ctr">
              <a:lnSpc>
                <a:spcPts val="2677"/>
              </a:lnSpc>
            </a:pPr>
            <a:r>
              <a:rPr lang="en-US" sz="1912" b="1">
                <a:solidFill>
                  <a:srgbClr val="5F3402"/>
                </a:solidFill>
                <a:latin typeface="Open Sans Bold"/>
                <a:ea typeface="Open Sans Bold"/>
                <a:cs typeface="Open Sans Bold"/>
                <a:sym typeface="Open Sans Bold"/>
              </a:rPr>
              <a:t>Gaza: Blockade + limited land + water issues</a:t>
            </a:r>
          </a:p>
          <a:p>
            <a:pPr algn="ctr">
              <a:lnSpc>
                <a:spcPts val="2397"/>
              </a:lnSpc>
            </a:pPr>
            <a:endParaRPr lang="en-US" sz="1912" b="1">
              <a:solidFill>
                <a:srgbClr val="5F3402"/>
              </a:solidFill>
              <a:latin typeface="Open Sans Bold"/>
              <a:ea typeface="Open Sans Bold"/>
              <a:cs typeface="Open Sans Bold"/>
              <a:sym typeface="Open Sans Bold"/>
            </a:endParaRPr>
          </a:p>
          <a:p>
            <a:pPr algn="ctr">
              <a:lnSpc>
                <a:spcPts val="2397"/>
              </a:lnSpc>
            </a:pPr>
            <a:endParaRPr lang="en-US" sz="1912" b="1">
              <a:solidFill>
                <a:srgbClr val="5F3402"/>
              </a:solidFill>
              <a:latin typeface="Open Sans Bold"/>
              <a:ea typeface="Open Sans Bold"/>
              <a:cs typeface="Open Sans Bold"/>
              <a:sym typeface="Open Sans Bold"/>
            </a:endParaRPr>
          </a:p>
        </p:txBody>
      </p:sp>
      <p:sp>
        <p:nvSpPr>
          <p:cNvPr id="30" name="TextBox 30"/>
          <p:cNvSpPr txBox="1"/>
          <p:nvPr/>
        </p:nvSpPr>
        <p:spPr>
          <a:xfrm>
            <a:off x="1103265" y="5914738"/>
            <a:ext cx="6464178" cy="539039"/>
          </a:xfrm>
          <a:prstGeom prst="rect">
            <a:avLst/>
          </a:prstGeom>
        </p:spPr>
        <p:txBody>
          <a:bodyPr lIns="0" tIns="0" rIns="0" bIns="0" rtlCol="0" anchor="t">
            <a:spAutoFit/>
          </a:bodyPr>
          <a:lstStyle/>
          <a:p>
            <a:pPr algn="ctr">
              <a:lnSpc>
                <a:spcPts val="4414"/>
              </a:lnSpc>
            </a:pPr>
            <a:r>
              <a:rPr lang="en-US" sz="3152">
                <a:solidFill>
                  <a:srgbClr val="5F3402"/>
                </a:solidFill>
                <a:latin typeface="Libre Baskerville"/>
                <a:ea typeface="Libre Baskerville"/>
                <a:cs typeface="Libre Baskerville"/>
                <a:sym typeface="Libre Baskerville"/>
              </a:rPr>
              <a:t> DECLINE IN EXPORTS</a:t>
            </a:r>
          </a:p>
        </p:txBody>
      </p:sp>
      <p:sp>
        <p:nvSpPr>
          <p:cNvPr id="31" name="TextBox 31"/>
          <p:cNvSpPr txBox="1"/>
          <p:nvPr/>
        </p:nvSpPr>
        <p:spPr>
          <a:xfrm>
            <a:off x="2090890" y="6563753"/>
            <a:ext cx="4831664" cy="3084097"/>
          </a:xfrm>
          <a:prstGeom prst="rect">
            <a:avLst/>
          </a:prstGeom>
        </p:spPr>
        <p:txBody>
          <a:bodyPr lIns="0" tIns="0" rIns="0" bIns="0" rtlCol="0" anchor="t">
            <a:spAutoFit/>
          </a:bodyPr>
          <a:lstStyle/>
          <a:p>
            <a:pPr algn="ctr">
              <a:lnSpc>
                <a:spcPts val="2735"/>
              </a:lnSpc>
            </a:pPr>
            <a:r>
              <a:rPr lang="en-US" sz="1953">
                <a:solidFill>
                  <a:srgbClr val="5F3402"/>
                </a:solidFill>
                <a:latin typeface="Open Sans"/>
                <a:ea typeface="Open Sans"/>
                <a:cs typeface="Open Sans"/>
                <a:sym typeface="Open Sans"/>
              </a:rPr>
              <a:t>U</a:t>
            </a:r>
            <a:r>
              <a:rPr lang="en-US" sz="1953" b="1">
                <a:solidFill>
                  <a:srgbClr val="5F3402"/>
                </a:solidFill>
                <a:latin typeface="Open Sans Bold"/>
                <a:ea typeface="Open Sans Bold"/>
                <a:cs typeface="Open Sans Bold"/>
                <a:sym typeface="Open Sans Bold"/>
              </a:rPr>
              <a:t>kraine: War + port shutdowns + high logistics costs + lower production.</a:t>
            </a:r>
          </a:p>
          <a:p>
            <a:pPr algn="ctr">
              <a:lnSpc>
                <a:spcPts val="2735"/>
              </a:lnSpc>
            </a:pPr>
            <a:r>
              <a:rPr lang="en-US" sz="1953" b="1">
                <a:solidFill>
                  <a:srgbClr val="5F3402"/>
                </a:solidFill>
                <a:latin typeface="Open Sans Bold"/>
                <a:ea typeface="Open Sans Bold"/>
                <a:cs typeface="Open Sans Bold"/>
                <a:sym typeface="Open Sans Bold"/>
              </a:rPr>
              <a:t>Syria: Long war + sanctions + currency collapse + low production.</a:t>
            </a:r>
          </a:p>
          <a:p>
            <a:pPr algn="ctr">
              <a:lnSpc>
                <a:spcPts val="2735"/>
              </a:lnSpc>
            </a:pPr>
            <a:r>
              <a:rPr lang="en-US" sz="1953" b="1">
                <a:solidFill>
                  <a:srgbClr val="5F3402"/>
                </a:solidFill>
                <a:latin typeface="Open Sans Bold"/>
                <a:ea typeface="Open Sans Bold"/>
                <a:cs typeface="Open Sans Bold"/>
                <a:sym typeface="Open Sans Bold"/>
              </a:rPr>
              <a:t>Sudan: Conflict + inflation + weak infrastructure + lower export output.</a:t>
            </a:r>
          </a:p>
          <a:p>
            <a:pPr algn="ctr">
              <a:lnSpc>
                <a:spcPts val="2735"/>
              </a:lnSpc>
            </a:pPr>
            <a:r>
              <a:rPr lang="en-US" sz="1953" b="1">
                <a:solidFill>
                  <a:srgbClr val="5F3402"/>
                </a:solidFill>
                <a:latin typeface="Open Sans Bold"/>
                <a:ea typeface="Open Sans Bold"/>
                <a:cs typeface="Open Sans Bold"/>
                <a:sym typeface="Open Sans Bold"/>
              </a:rPr>
              <a:t>Gaza: Blockade + repeated wars + limited resources + weak economy.</a:t>
            </a:r>
          </a:p>
          <a:p>
            <a:pPr algn="ctr">
              <a:lnSpc>
                <a:spcPts val="2735"/>
              </a:lnSpc>
            </a:pPr>
            <a:endParaRPr lang="en-US" sz="1953" b="1">
              <a:solidFill>
                <a:srgbClr val="5F3402"/>
              </a:solidFill>
              <a:latin typeface="Open Sans Bold"/>
              <a:ea typeface="Open Sans Bold"/>
              <a:cs typeface="Open Sans Bold"/>
              <a:sym typeface="Open Sans Bold"/>
            </a:endParaRPr>
          </a:p>
        </p:txBody>
      </p:sp>
      <p:sp>
        <p:nvSpPr>
          <p:cNvPr id="32" name="TextBox 32"/>
          <p:cNvSpPr txBox="1"/>
          <p:nvPr/>
        </p:nvSpPr>
        <p:spPr>
          <a:xfrm>
            <a:off x="10473966" y="1032101"/>
            <a:ext cx="6620093" cy="562164"/>
          </a:xfrm>
          <a:prstGeom prst="rect">
            <a:avLst/>
          </a:prstGeom>
        </p:spPr>
        <p:txBody>
          <a:bodyPr lIns="0" tIns="0" rIns="0" bIns="0" rtlCol="0" anchor="t">
            <a:spAutoFit/>
          </a:bodyPr>
          <a:lstStyle/>
          <a:p>
            <a:pPr algn="ctr">
              <a:lnSpc>
                <a:spcPts val="4566"/>
              </a:lnSpc>
            </a:pPr>
            <a:r>
              <a:rPr lang="en-US" sz="3261">
                <a:solidFill>
                  <a:srgbClr val="5F3402"/>
                </a:solidFill>
                <a:latin typeface="Libre Baskerville"/>
                <a:ea typeface="Libre Baskerville"/>
                <a:cs typeface="Libre Baskerville"/>
                <a:sym typeface="Libre Baskerville"/>
              </a:rPr>
              <a:t>TOMATO</a:t>
            </a:r>
          </a:p>
        </p:txBody>
      </p:sp>
      <p:sp>
        <p:nvSpPr>
          <p:cNvPr id="33" name="TextBox 33"/>
          <p:cNvSpPr txBox="1"/>
          <p:nvPr/>
        </p:nvSpPr>
        <p:spPr>
          <a:xfrm>
            <a:off x="11432148" y="1824563"/>
            <a:ext cx="4948203" cy="2656685"/>
          </a:xfrm>
          <a:prstGeom prst="rect">
            <a:avLst/>
          </a:prstGeom>
        </p:spPr>
        <p:txBody>
          <a:bodyPr lIns="0" tIns="0" rIns="0" bIns="0" rtlCol="0" anchor="t">
            <a:spAutoFit/>
          </a:bodyPr>
          <a:lstStyle/>
          <a:p>
            <a:pPr algn="ctr">
              <a:lnSpc>
                <a:spcPts val="2668"/>
              </a:lnSpc>
            </a:pPr>
            <a:r>
              <a:rPr lang="en-US" sz="1906" b="1">
                <a:solidFill>
                  <a:srgbClr val="5F3402"/>
                </a:solidFill>
                <a:latin typeface="Open Sans Bold"/>
                <a:ea typeface="Open Sans Bold"/>
                <a:cs typeface="Open Sans Bold"/>
                <a:sym typeface="Open Sans Bold"/>
              </a:rPr>
              <a:t>Ukraine: War + energy costs + damaged farms</a:t>
            </a:r>
          </a:p>
          <a:p>
            <a:pPr algn="ctr">
              <a:lnSpc>
                <a:spcPts val="2668"/>
              </a:lnSpc>
            </a:pPr>
            <a:r>
              <a:rPr lang="en-US" sz="1906" b="1">
                <a:solidFill>
                  <a:srgbClr val="5F3402"/>
                </a:solidFill>
                <a:latin typeface="Open Sans Bold"/>
                <a:ea typeface="Open Sans Bold"/>
                <a:cs typeface="Open Sans Bold"/>
                <a:sym typeface="Open Sans Bold"/>
              </a:rPr>
              <a:t>Syria: Civil war + drought + weak irrigation + pests</a:t>
            </a:r>
          </a:p>
          <a:p>
            <a:pPr algn="ctr">
              <a:lnSpc>
                <a:spcPts val="2668"/>
              </a:lnSpc>
            </a:pPr>
            <a:r>
              <a:rPr lang="en-US" sz="1906" b="1">
                <a:solidFill>
                  <a:srgbClr val="5F3402"/>
                </a:solidFill>
                <a:latin typeface="Open Sans Bold"/>
                <a:ea typeface="Open Sans Bold"/>
                <a:cs typeface="Open Sans Bold"/>
                <a:sym typeface="Open Sans Bold"/>
              </a:rPr>
              <a:t>Sudan: High costs + pests + seasonal issues + low inputs</a:t>
            </a:r>
          </a:p>
          <a:p>
            <a:pPr algn="ctr">
              <a:lnSpc>
                <a:spcPts val="2668"/>
              </a:lnSpc>
            </a:pPr>
            <a:r>
              <a:rPr lang="en-US" sz="1906" b="1">
                <a:solidFill>
                  <a:srgbClr val="5F3402"/>
                </a:solidFill>
                <a:latin typeface="Open Sans Bold"/>
                <a:ea typeface="Open Sans Bold"/>
                <a:cs typeface="Open Sans Bold"/>
                <a:sym typeface="Open Sans Bold"/>
              </a:rPr>
              <a:t>Gaza: Conflict + blockade + destroyed greenhouses + water shortags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5"/>
            <a:stretch>
              <a:fillRect/>
            </a:stretch>
          </a:blipFill>
        </p:spPr>
        <p:txBody>
          <a:bodyPr/>
          <a:lstStyle/>
          <a:p>
            <a:endParaRPr lang="en-US"/>
          </a:p>
        </p:txBody>
      </p:sp>
      <p:sp>
        <p:nvSpPr>
          <p:cNvPr id="8" name="Freeform 8"/>
          <p:cNvSpPr/>
          <p:nvPr/>
        </p:nvSpPr>
        <p:spPr>
          <a:xfrm>
            <a:off x="16519526" y="1814"/>
            <a:ext cx="1193942" cy="1154581"/>
          </a:xfrm>
          <a:custGeom>
            <a:avLst/>
            <a:gdLst/>
            <a:ahLst/>
            <a:cxnLst/>
            <a:rect l="l" t="t" r="r" b="b"/>
            <a:pathLst>
              <a:path w="1193942" h="1154581">
                <a:moveTo>
                  <a:pt x="0" y="0"/>
                </a:moveTo>
                <a:lnTo>
                  <a:pt x="1193942" y="0"/>
                </a:lnTo>
                <a:lnTo>
                  <a:pt x="1193942" y="1154580"/>
                </a:lnTo>
                <a:lnTo>
                  <a:pt x="0" y="1154580"/>
                </a:lnTo>
                <a:lnTo>
                  <a:pt x="0" y="0"/>
                </a:lnTo>
                <a:close/>
              </a:path>
            </a:pathLst>
          </a:custGeom>
          <a:blipFill>
            <a:blip r:embed="rId6"/>
            <a:stretch>
              <a:fillRect/>
            </a:stretch>
          </a:blipFill>
        </p:spPr>
        <p:txBody>
          <a:bodyPr/>
          <a:lstStyle/>
          <a:p>
            <a:endParaRPr lang="en-US"/>
          </a:p>
        </p:txBody>
      </p:sp>
      <p:pic>
        <p:nvPicPr>
          <p:cNvPr id="10" name="Picture 9" descr="A person walking on a foggy day&#10;&#10;AI-generated content may be incorrect.">
            <a:extLst>
              <a:ext uri="{FF2B5EF4-FFF2-40B4-BE49-F238E27FC236}">
                <a16:creationId xmlns:a16="http://schemas.microsoft.com/office/drawing/2014/main" id="{588C5324-EC18-C1FE-9EAC-2AB4D6BF29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3870" y="1333500"/>
            <a:ext cx="15430971" cy="866433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4372279" y="564730"/>
            <a:ext cx="3055526" cy="4503863"/>
          </a:xfrm>
          <a:custGeom>
            <a:avLst/>
            <a:gdLst/>
            <a:ahLst/>
            <a:cxnLst/>
            <a:rect l="l" t="t" r="r" b="b"/>
            <a:pathLst>
              <a:path w="3055526" h="4503863">
                <a:moveTo>
                  <a:pt x="0" y="0"/>
                </a:moveTo>
                <a:lnTo>
                  <a:pt x="3055526" y="0"/>
                </a:lnTo>
                <a:lnTo>
                  <a:pt x="3055526" y="4503863"/>
                </a:lnTo>
                <a:lnTo>
                  <a:pt x="0" y="4503863"/>
                </a:lnTo>
                <a:lnTo>
                  <a:pt x="0" y="0"/>
                </a:lnTo>
                <a:close/>
              </a:path>
            </a:pathLst>
          </a:custGeom>
          <a:blipFill>
            <a:blip r:embed="rId5">
              <a:alphaModFix amt="93000"/>
            </a:blip>
            <a:stretch>
              <a:fillRect l="-114103" t="-4106" b="-4106"/>
            </a:stretch>
          </a:blipFill>
        </p:spPr>
        <p:txBody>
          <a:bodyPr/>
          <a:lstStyle/>
          <a:p>
            <a:endParaRPr lang="en-US"/>
          </a:p>
        </p:txBody>
      </p:sp>
      <p:sp>
        <p:nvSpPr>
          <p:cNvPr id="8" name="Freeform 8"/>
          <p:cNvSpPr/>
          <p:nvPr/>
        </p:nvSpPr>
        <p:spPr>
          <a:xfrm>
            <a:off x="906276" y="564730"/>
            <a:ext cx="3466003" cy="4503863"/>
          </a:xfrm>
          <a:custGeom>
            <a:avLst/>
            <a:gdLst/>
            <a:ahLst/>
            <a:cxnLst/>
            <a:rect l="l" t="t" r="r" b="b"/>
            <a:pathLst>
              <a:path w="3466003" h="4503863">
                <a:moveTo>
                  <a:pt x="0" y="0"/>
                </a:moveTo>
                <a:lnTo>
                  <a:pt x="3466003" y="0"/>
                </a:lnTo>
                <a:lnTo>
                  <a:pt x="3466003" y="4503863"/>
                </a:lnTo>
                <a:lnTo>
                  <a:pt x="0" y="4503863"/>
                </a:lnTo>
                <a:lnTo>
                  <a:pt x="0" y="0"/>
                </a:lnTo>
                <a:close/>
              </a:path>
            </a:pathLst>
          </a:custGeom>
          <a:blipFill>
            <a:blip r:embed="rId5">
              <a:alphaModFix amt="93000"/>
            </a:blip>
            <a:stretch>
              <a:fillRect t="-4106" r="-88746" b="-4106"/>
            </a:stretch>
          </a:blipFill>
        </p:spPr>
        <p:txBody>
          <a:bodyPr/>
          <a:lstStyle/>
          <a:p>
            <a:endParaRPr lang="en-US"/>
          </a:p>
        </p:txBody>
      </p:sp>
      <p:sp>
        <p:nvSpPr>
          <p:cNvPr id="9" name="Freeform 9"/>
          <p:cNvSpPr/>
          <p:nvPr/>
        </p:nvSpPr>
        <p:spPr>
          <a:xfrm flipH="1">
            <a:off x="-592756" y="2951924"/>
            <a:ext cx="1499032" cy="2191576"/>
          </a:xfrm>
          <a:custGeom>
            <a:avLst/>
            <a:gdLst/>
            <a:ahLst/>
            <a:cxnLst/>
            <a:rect l="l" t="t" r="r" b="b"/>
            <a:pathLst>
              <a:path w="1499032" h="2191576">
                <a:moveTo>
                  <a:pt x="1499032" y="0"/>
                </a:moveTo>
                <a:lnTo>
                  <a:pt x="0" y="0"/>
                </a:lnTo>
                <a:lnTo>
                  <a:pt x="0" y="2191576"/>
                </a:lnTo>
                <a:lnTo>
                  <a:pt x="1499032" y="2191576"/>
                </a:lnTo>
                <a:lnTo>
                  <a:pt x="1499032" y="0"/>
                </a:lnTo>
                <a:close/>
              </a:path>
            </a:pathLst>
          </a:custGeom>
          <a:blipFill>
            <a:blip r:embed="rId6"/>
            <a:stretch>
              <a:fillRect t="-4106" b="-4106"/>
            </a:stretch>
          </a:blipFill>
        </p:spPr>
        <p:txBody>
          <a:bodyPr/>
          <a:lstStyle/>
          <a:p>
            <a:endParaRPr lang="en-US"/>
          </a:p>
        </p:txBody>
      </p:sp>
      <p:sp>
        <p:nvSpPr>
          <p:cNvPr id="10" name="Freeform 10"/>
          <p:cNvSpPr/>
          <p:nvPr/>
        </p:nvSpPr>
        <p:spPr>
          <a:xfrm rot="829807">
            <a:off x="6770708" y="549911"/>
            <a:ext cx="2060171" cy="1678952"/>
          </a:xfrm>
          <a:custGeom>
            <a:avLst/>
            <a:gdLst/>
            <a:ahLst/>
            <a:cxnLst/>
            <a:rect l="l" t="t" r="r" b="b"/>
            <a:pathLst>
              <a:path w="2060171" h="1678952">
                <a:moveTo>
                  <a:pt x="0" y="0"/>
                </a:moveTo>
                <a:lnTo>
                  <a:pt x="2060170" y="0"/>
                </a:lnTo>
                <a:lnTo>
                  <a:pt x="2060170" y="1678952"/>
                </a:lnTo>
                <a:lnTo>
                  <a:pt x="0" y="1678952"/>
                </a:lnTo>
                <a:lnTo>
                  <a:pt x="0" y="0"/>
                </a:lnTo>
                <a:close/>
              </a:path>
            </a:pathLst>
          </a:custGeom>
          <a:blipFill>
            <a:blip r:embed="rId7"/>
            <a:stretch>
              <a:fillRect t="-5013" b="-5013"/>
            </a:stretch>
          </a:blipFill>
        </p:spPr>
        <p:txBody>
          <a:bodyPr/>
          <a:lstStyle/>
          <a:p>
            <a:endParaRPr lang="en-US"/>
          </a:p>
        </p:txBody>
      </p:sp>
      <p:sp>
        <p:nvSpPr>
          <p:cNvPr id="11" name="TextBox 11"/>
          <p:cNvSpPr txBox="1"/>
          <p:nvPr/>
        </p:nvSpPr>
        <p:spPr>
          <a:xfrm>
            <a:off x="737890" y="926587"/>
            <a:ext cx="6453206" cy="563003"/>
          </a:xfrm>
          <a:prstGeom prst="rect">
            <a:avLst/>
          </a:prstGeom>
        </p:spPr>
        <p:txBody>
          <a:bodyPr lIns="0" tIns="0" rIns="0" bIns="0" rtlCol="0" anchor="t">
            <a:spAutoFit/>
          </a:bodyPr>
          <a:lstStyle/>
          <a:p>
            <a:pPr algn="ctr">
              <a:lnSpc>
                <a:spcPts val="4574"/>
              </a:lnSpc>
            </a:pPr>
            <a:r>
              <a:rPr lang="en-US" sz="3267">
                <a:solidFill>
                  <a:srgbClr val="5F3402"/>
                </a:solidFill>
                <a:latin typeface="Libre Baskerville"/>
                <a:ea typeface="Libre Baskerville"/>
                <a:cs typeface="Libre Baskerville"/>
                <a:sym typeface="Libre Baskerville"/>
              </a:rPr>
              <a:t>TRADE</a:t>
            </a:r>
          </a:p>
        </p:txBody>
      </p:sp>
      <p:sp>
        <p:nvSpPr>
          <p:cNvPr id="12" name="TextBox 12"/>
          <p:cNvSpPr txBox="1"/>
          <p:nvPr/>
        </p:nvSpPr>
        <p:spPr>
          <a:xfrm>
            <a:off x="1500955" y="1591086"/>
            <a:ext cx="5421599" cy="3017308"/>
          </a:xfrm>
          <a:prstGeom prst="rect">
            <a:avLst/>
          </a:prstGeom>
        </p:spPr>
        <p:txBody>
          <a:bodyPr lIns="0" tIns="0" rIns="0" bIns="0" rtlCol="0" anchor="t">
            <a:spAutoFit/>
          </a:bodyPr>
          <a:lstStyle/>
          <a:p>
            <a:pPr marL="415193" lvl="1" indent="-207597" algn="ctr">
              <a:lnSpc>
                <a:spcPts val="2692"/>
              </a:lnSpc>
              <a:buFont typeface="Arial"/>
              <a:buChar char="•"/>
            </a:pPr>
            <a:r>
              <a:rPr lang="en-US" sz="1923" b="1">
                <a:solidFill>
                  <a:srgbClr val="5F3402"/>
                </a:solidFill>
                <a:latin typeface="Open Sans Bold"/>
                <a:ea typeface="Open Sans Bold"/>
                <a:cs typeface="Open Sans Bold"/>
                <a:sym typeface="Open Sans Bold"/>
              </a:rPr>
              <a:t>Ukraine: 2019 weak economy + 2022 war + infrastructure damage</a:t>
            </a:r>
          </a:p>
          <a:p>
            <a:pPr marL="415193" lvl="1" indent="-207597" algn="ctr">
              <a:lnSpc>
                <a:spcPts val="2692"/>
              </a:lnSpc>
              <a:buFont typeface="Arial"/>
              <a:buChar char="•"/>
            </a:pPr>
            <a:r>
              <a:rPr lang="en-US" sz="1923" b="1">
                <a:solidFill>
                  <a:srgbClr val="5F3402"/>
                </a:solidFill>
                <a:latin typeface="Open Sans Bold"/>
                <a:ea typeface="Open Sans Bold"/>
                <a:cs typeface="Open Sans Bold"/>
                <a:sym typeface="Open Sans Bold"/>
              </a:rPr>
              <a:t>Syria: 2019 weak production + sanctions + 2022 civil war + infrastructure damage</a:t>
            </a:r>
          </a:p>
          <a:p>
            <a:pPr marL="415193" lvl="1" indent="-207597" algn="ctr">
              <a:lnSpc>
                <a:spcPts val="2692"/>
              </a:lnSpc>
              <a:buFont typeface="Arial"/>
              <a:buChar char="•"/>
            </a:pPr>
            <a:r>
              <a:rPr lang="en-US" sz="1923" b="1">
                <a:solidFill>
                  <a:srgbClr val="5F3402"/>
                </a:solidFill>
                <a:latin typeface="Open Sans Bold"/>
                <a:ea typeface="Open Sans Bold"/>
                <a:cs typeface="Open Sans Bold"/>
                <a:sym typeface="Open Sans Bold"/>
              </a:rPr>
              <a:t>Sudan: 2020–2023 covid + economic crisis + floods + high costs</a:t>
            </a:r>
          </a:p>
          <a:p>
            <a:pPr marL="415193" lvl="1" indent="-207597" algn="ctr">
              <a:lnSpc>
                <a:spcPts val="2692"/>
              </a:lnSpc>
              <a:buFont typeface="Arial"/>
              <a:buChar char="•"/>
            </a:pPr>
            <a:r>
              <a:rPr lang="en-US" sz="1923" b="1">
                <a:solidFill>
                  <a:srgbClr val="5F3402"/>
                </a:solidFill>
                <a:latin typeface="Open Sans Bold"/>
                <a:ea typeface="Open Sans Bold"/>
                <a:cs typeface="Open Sans Bold"/>
                <a:sym typeface="Open Sans Bold"/>
              </a:rPr>
              <a:t>Gaza: 2020 covid + closures + 2023 war + blockade + halted production</a:t>
            </a:r>
          </a:p>
          <a:p>
            <a:pPr algn="ctr">
              <a:lnSpc>
                <a:spcPts val="2692"/>
              </a:lnSpc>
            </a:pPr>
            <a:endParaRPr lang="en-US" sz="1923" b="1">
              <a:solidFill>
                <a:srgbClr val="5F3402"/>
              </a:solidFill>
              <a:latin typeface="Open Sans Bold"/>
              <a:ea typeface="Open Sans Bold"/>
              <a:cs typeface="Open Sans Bold"/>
              <a:sym typeface="Open Sans Bold"/>
            </a:endParaRPr>
          </a:p>
        </p:txBody>
      </p:sp>
      <p:sp>
        <p:nvSpPr>
          <p:cNvPr id="13" name="Freeform 13"/>
          <p:cNvSpPr/>
          <p:nvPr/>
        </p:nvSpPr>
        <p:spPr>
          <a:xfrm>
            <a:off x="14115180" y="5388925"/>
            <a:ext cx="3146889" cy="4513950"/>
          </a:xfrm>
          <a:custGeom>
            <a:avLst/>
            <a:gdLst/>
            <a:ahLst/>
            <a:cxnLst/>
            <a:rect l="l" t="t" r="r" b="b"/>
            <a:pathLst>
              <a:path w="3146889" h="4513950">
                <a:moveTo>
                  <a:pt x="0" y="0"/>
                </a:moveTo>
                <a:lnTo>
                  <a:pt x="3146889" y="0"/>
                </a:lnTo>
                <a:lnTo>
                  <a:pt x="3146889" y="4513950"/>
                </a:lnTo>
                <a:lnTo>
                  <a:pt x="0" y="4513950"/>
                </a:lnTo>
                <a:lnTo>
                  <a:pt x="0" y="0"/>
                </a:lnTo>
                <a:close/>
              </a:path>
            </a:pathLst>
          </a:custGeom>
          <a:blipFill>
            <a:blip r:embed="rId5">
              <a:alphaModFix amt="93000"/>
            </a:blip>
            <a:stretch>
              <a:fillRect l="-114103" t="-5599" b="-5599"/>
            </a:stretch>
          </a:blipFill>
        </p:spPr>
        <p:txBody>
          <a:bodyPr/>
          <a:lstStyle/>
          <a:p>
            <a:endParaRPr lang="en-US"/>
          </a:p>
        </p:txBody>
      </p:sp>
      <p:sp>
        <p:nvSpPr>
          <p:cNvPr id="14" name="Freeform 14"/>
          <p:cNvSpPr/>
          <p:nvPr/>
        </p:nvSpPr>
        <p:spPr>
          <a:xfrm>
            <a:off x="10545541" y="5388925"/>
            <a:ext cx="3569639" cy="4513950"/>
          </a:xfrm>
          <a:custGeom>
            <a:avLst/>
            <a:gdLst/>
            <a:ahLst/>
            <a:cxnLst/>
            <a:rect l="l" t="t" r="r" b="b"/>
            <a:pathLst>
              <a:path w="3569639" h="4513950">
                <a:moveTo>
                  <a:pt x="0" y="0"/>
                </a:moveTo>
                <a:lnTo>
                  <a:pt x="3569639" y="0"/>
                </a:lnTo>
                <a:lnTo>
                  <a:pt x="3569639" y="4513950"/>
                </a:lnTo>
                <a:lnTo>
                  <a:pt x="0" y="4513950"/>
                </a:lnTo>
                <a:lnTo>
                  <a:pt x="0" y="0"/>
                </a:lnTo>
                <a:close/>
              </a:path>
            </a:pathLst>
          </a:custGeom>
          <a:blipFill>
            <a:blip r:embed="rId5">
              <a:alphaModFix amt="93000"/>
            </a:blip>
            <a:stretch>
              <a:fillRect t="-5599" r="-88746" b="-5599"/>
            </a:stretch>
          </a:blipFill>
        </p:spPr>
        <p:txBody>
          <a:bodyPr/>
          <a:lstStyle/>
          <a:p>
            <a:endParaRPr lang="en-US"/>
          </a:p>
        </p:txBody>
      </p:sp>
      <p:sp>
        <p:nvSpPr>
          <p:cNvPr id="15" name="Freeform 15"/>
          <p:cNvSpPr/>
          <p:nvPr/>
        </p:nvSpPr>
        <p:spPr>
          <a:xfrm flipH="1">
            <a:off x="9001687" y="7781466"/>
            <a:ext cx="1543854" cy="2196484"/>
          </a:xfrm>
          <a:custGeom>
            <a:avLst/>
            <a:gdLst/>
            <a:ahLst/>
            <a:cxnLst/>
            <a:rect l="l" t="t" r="r" b="b"/>
            <a:pathLst>
              <a:path w="1543854" h="2196484">
                <a:moveTo>
                  <a:pt x="1543854" y="0"/>
                </a:moveTo>
                <a:lnTo>
                  <a:pt x="0" y="0"/>
                </a:lnTo>
                <a:lnTo>
                  <a:pt x="0" y="2196484"/>
                </a:lnTo>
                <a:lnTo>
                  <a:pt x="1543854" y="2196484"/>
                </a:lnTo>
                <a:lnTo>
                  <a:pt x="1543854" y="0"/>
                </a:lnTo>
                <a:close/>
              </a:path>
            </a:pathLst>
          </a:custGeom>
          <a:blipFill>
            <a:blip r:embed="rId6"/>
            <a:stretch>
              <a:fillRect t="-5599" b="-5599"/>
            </a:stretch>
          </a:blipFill>
        </p:spPr>
        <p:txBody>
          <a:bodyPr/>
          <a:lstStyle/>
          <a:p>
            <a:endParaRPr lang="en-US"/>
          </a:p>
        </p:txBody>
      </p:sp>
      <p:sp>
        <p:nvSpPr>
          <p:cNvPr id="16" name="Freeform 16"/>
          <p:cNvSpPr/>
          <p:nvPr/>
        </p:nvSpPr>
        <p:spPr>
          <a:xfrm rot="829807">
            <a:off x="16579607" y="5374073"/>
            <a:ext cx="2133204" cy="1682713"/>
          </a:xfrm>
          <a:custGeom>
            <a:avLst/>
            <a:gdLst/>
            <a:ahLst/>
            <a:cxnLst/>
            <a:rect l="l" t="t" r="r" b="b"/>
            <a:pathLst>
              <a:path w="2133204" h="1682713">
                <a:moveTo>
                  <a:pt x="0" y="0"/>
                </a:moveTo>
                <a:lnTo>
                  <a:pt x="2133204" y="0"/>
                </a:lnTo>
                <a:lnTo>
                  <a:pt x="2133204" y="1682712"/>
                </a:lnTo>
                <a:lnTo>
                  <a:pt x="0" y="1682712"/>
                </a:lnTo>
                <a:lnTo>
                  <a:pt x="0" y="0"/>
                </a:lnTo>
                <a:close/>
              </a:path>
            </a:pathLst>
          </a:custGeom>
          <a:blipFill>
            <a:blip r:embed="rId7"/>
            <a:stretch>
              <a:fillRect t="-6836" b="-6836"/>
            </a:stretch>
          </a:blipFill>
        </p:spPr>
        <p:txBody>
          <a:bodyPr/>
          <a:lstStyle/>
          <a:p>
            <a:endParaRPr lang="en-US"/>
          </a:p>
        </p:txBody>
      </p:sp>
      <p:sp>
        <p:nvSpPr>
          <p:cNvPr id="17" name="TextBox 17"/>
          <p:cNvSpPr txBox="1"/>
          <p:nvPr/>
        </p:nvSpPr>
        <p:spPr>
          <a:xfrm>
            <a:off x="10447897" y="5822763"/>
            <a:ext cx="6646162" cy="458481"/>
          </a:xfrm>
          <a:prstGeom prst="rect">
            <a:avLst/>
          </a:prstGeom>
        </p:spPr>
        <p:txBody>
          <a:bodyPr lIns="0" tIns="0" rIns="0" bIns="0" rtlCol="0" anchor="t">
            <a:spAutoFit/>
          </a:bodyPr>
          <a:lstStyle/>
          <a:p>
            <a:pPr algn="ctr">
              <a:lnSpc>
                <a:spcPts val="3604"/>
              </a:lnSpc>
            </a:pPr>
            <a:r>
              <a:rPr lang="en-US" sz="2574">
                <a:solidFill>
                  <a:srgbClr val="5F3402"/>
                </a:solidFill>
                <a:latin typeface="Libre Baskerville"/>
                <a:ea typeface="Libre Baskerville"/>
                <a:cs typeface="Libre Baskerville"/>
                <a:sym typeface="Libre Baskerville"/>
              </a:rPr>
              <a:t>ENROLMENT CHANGE</a:t>
            </a:r>
          </a:p>
        </p:txBody>
      </p:sp>
      <p:sp>
        <p:nvSpPr>
          <p:cNvPr id="18" name="TextBox 18"/>
          <p:cNvSpPr txBox="1"/>
          <p:nvPr/>
        </p:nvSpPr>
        <p:spPr>
          <a:xfrm>
            <a:off x="10784770" y="6366970"/>
            <a:ext cx="5972414" cy="4287829"/>
          </a:xfrm>
          <a:prstGeom prst="rect">
            <a:avLst/>
          </a:prstGeom>
        </p:spPr>
        <p:txBody>
          <a:bodyPr lIns="0" tIns="0" rIns="0" bIns="0" rtlCol="0" anchor="t">
            <a:spAutoFit/>
          </a:bodyPr>
          <a:lstStyle/>
          <a:p>
            <a:pPr marL="412980" lvl="1" indent="-206490" algn="ctr">
              <a:lnSpc>
                <a:spcPts val="2677"/>
              </a:lnSpc>
              <a:buFont typeface="Arial"/>
              <a:buChar char="•"/>
            </a:pPr>
            <a:r>
              <a:rPr lang="en-US" sz="1912" b="1">
                <a:solidFill>
                  <a:srgbClr val="5F3402"/>
                </a:solidFill>
                <a:latin typeface="Open Sans Bold"/>
                <a:ea typeface="Open Sans Bold"/>
                <a:cs typeface="Open Sans Bold"/>
                <a:sym typeface="Open Sans Bold"/>
              </a:rPr>
              <a:t>Ukraine: war + displacement + destroyed schools + COVID + remote learning</a:t>
            </a:r>
          </a:p>
          <a:p>
            <a:pPr marL="412980" lvl="1" indent="-206490" algn="ctr">
              <a:lnSpc>
                <a:spcPts val="2677"/>
              </a:lnSpc>
              <a:buFont typeface="Arial"/>
              <a:buChar char="•"/>
            </a:pPr>
            <a:r>
              <a:rPr lang="en-US" sz="1912" b="1">
                <a:solidFill>
                  <a:srgbClr val="5F3402"/>
                </a:solidFill>
                <a:latin typeface="Open Sans Bold"/>
                <a:ea typeface="Open Sans Bold"/>
                <a:cs typeface="Open Sans Bold"/>
                <a:sym typeface="Open Sans Bold"/>
              </a:rPr>
              <a:t>Gaza: 2021 war + blockade + limited land + water issues</a:t>
            </a:r>
          </a:p>
          <a:p>
            <a:pPr marL="412980" lvl="1" indent="-206490" algn="ctr">
              <a:lnSpc>
                <a:spcPts val="2677"/>
              </a:lnSpc>
              <a:buFont typeface="Arial"/>
              <a:buChar char="•"/>
            </a:pPr>
            <a:r>
              <a:rPr lang="en-US" sz="1912" b="1">
                <a:solidFill>
                  <a:srgbClr val="5F3402"/>
                </a:solidFill>
                <a:latin typeface="Open Sans Bold"/>
                <a:ea typeface="Open Sans Bold"/>
                <a:cs typeface="Open Sans Bold"/>
                <a:sym typeface="Open Sans Bold"/>
              </a:rPr>
              <a:t>Sudan: political instability + internal displacement + floods/drought + weak education</a:t>
            </a:r>
          </a:p>
          <a:p>
            <a:pPr marL="412980" lvl="1" indent="-206490" algn="ctr">
              <a:lnSpc>
                <a:spcPts val="2677"/>
              </a:lnSpc>
              <a:buFont typeface="Arial"/>
              <a:buChar char="•"/>
            </a:pPr>
            <a:r>
              <a:rPr lang="en-US" sz="1912" b="1">
                <a:solidFill>
                  <a:srgbClr val="5F3402"/>
                </a:solidFill>
                <a:latin typeface="Open Sans Bold"/>
                <a:ea typeface="Open Sans Bold"/>
                <a:cs typeface="Open Sans Bold"/>
                <a:sym typeface="Open Sans Bold"/>
              </a:rPr>
              <a:t>Syria: civil war + internal &amp; external displacement + destroyed schools + remote learning</a:t>
            </a:r>
          </a:p>
          <a:p>
            <a:pPr algn="ctr">
              <a:lnSpc>
                <a:spcPts val="2677"/>
              </a:lnSpc>
            </a:pPr>
            <a:endParaRPr lang="en-US" sz="1912" b="1">
              <a:solidFill>
                <a:srgbClr val="5F3402"/>
              </a:solidFill>
              <a:latin typeface="Open Sans Bold"/>
              <a:ea typeface="Open Sans Bold"/>
              <a:cs typeface="Open Sans Bold"/>
              <a:sym typeface="Open Sans Bold"/>
            </a:endParaRPr>
          </a:p>
          <a:p>
            <a:pPr algn="ctr">
              <a:lnSpc>
                <a:spcPts val="2677"/>
              </a:lnSpc>
            </a:pPr>
            <a:endParaRPr lang="en-US" sz="1912" b="1">
              <a:solidFill>
                <a:srgbClr val="5F3402"/>
              </a:solidFill>
              <a:latin typeface="Open Sans Bold"/>
              <a:ea typeface="Open Sans Bold"/>
              <a:cs typeface="Open Sans Bold"/>
              <a:sym typeface="Open Sans Bold"/>
            </a:endParaRPr>
          </a:p>
          <a:p>
            <a:pPr algn="ctr">
              <a:lnSpc>
                <a:spcPts val="2397"/>
              </a:lnSpc>
            </a:pPr>
            <a:endParaRPr lang="en-US" sz="1912" b="1">
              <a:solidFill>
                <a:srgbClr val="5F3402"/>
              </a:solidFill>
              <a:latin typeface="Open Sans Bold"/>
              <a:ea typeface="Open Sans Bold"/>
              <a:cs typeface="Open Sans Bold"/>
              <a:sym typeface="Open Sans Bold"/>
            </a:endParaRPr>
          </a:p>
        </p:txBody>
      </p:sp>
      <p:sp>
        <p:nvSpPr>
          <p:cNvPr id="19" name="Freeform 19"/>
          <p:cNvSpPr/>
          <p:nvPr/>
        </p:nvSpPr>
        <p:spPr>
          <a:xfrm>
            <a:off x="4506722" y="5379173"/>
            <a:ext cx="3060721" cy="4622098"/>
          </a:xfrm>
          <a:custGeom>
            <a:avLst/>
            <a:gdLst/>
            <a:ahLst/>
            <a:cxnLst/>
            <a:rect l="l" t="t" r="r" b="b"/>
            <a:pathLst>
              <a:path w="3060721" h="4622098">
                <a:moveTo>
                  <a:pt x="0" y="0"/>
                </a:moveTo>
                <a:lnTo>
                  <a:pt x="3060721" y="0"/>
                </a:lnTo>
                <a:lnTo>
                  <a:pt x="3060721" y="4622098"/>
                </a:lnTo>
                <a:lnTo>
                  <a:pt x="0" y="4622098"/>
                </a:lnTo>
                <a:lnTo>
                  <a:pt x="0" y="0"/>
                </a:lnTo>
                <a:close/>
              </a:path>
            </a:pathLst>
          </a:custGeom>
          <a:blipFill>
            <a:blip r:embed="rId5">
              <a:alphaModFix amt="93000"/>
            </a:blip>
            <a:stretch>
              <a:fillRect l="-114103" t="-2812" b="-2812"/>
            </a:stretch>
          </a:blipFill>
        </p:spPr>
        <p:txBody>
          <a:bodyPr/>
          <a:lstStyle/>
          <a:p>
            <a:endParaRPr lang="en-US"/>
          </a:p>
        </p:txBody>
      </p:sp>
      <p:sp>
        <p:nvSpPr>
          <p:cNvPr id="20" name="Freeform 20"/>
          <p:cNvSpPr/>
          <p:nvPr/>
        </p:nvSpPr>
        <p:spPr>
          <a:xfrm>
            <a:off x="1034826" y="5379173"/>
            <a:ext cx="3471896" cy="4622098"/>
          </a:xfrm>
          <a:custGeom>
            <a:avLst/>
            <a:gdLst/>
            <a:ahLst/>
            <a:cxnLst/>
            <a:rect l="l" t="t" r="r" b="b"/>
            <a:pathLst>
              <a:path w="3471896" h="4622098">
                <a:moveTo>
                  <a:pt x="0" y="0"/>
                </a:moveTo>
                <a:lnTo>
                  <a:pt x="3471896" y="0"/>
                </a:lnTo>
                <a:lnTo>
                  <a:pt x="3471896" y="4622098"/>
                </a:lnTo>
                <a:lnTo>
                  <a:pt x="0" y="4622098"/>
                </a:lnTo>
                <a:lnTo>
                  <a:pt x="0" y="0"/>
                </a:lnTo>
                <a:close/>
              </a:path>
            </a:pathLst>
          </a:custGeom>
          <a:blipFill>
            <a:blip r:embed="rId5">
              <a:alphaModFix amt="93000"/>
            </a:blip>
            <a:stretch>
              <a:fillRect t="-2812" r="-88746" b="-2812"/>
            </a:stretch>
          </a:blipFill>
        </p:spPr>
        <p:txBody>
          <a:bodyPr/>
          <a:lstStyle/>
          <a:p>
            <a:endParaRPr lang="en-US"/>
          </a:p>
        </p:txBody>
      </p:sp>
      <p:sp>
        <p:nvSpPr>
          <p:cNvPr id="21" name="Freeform 21"/>
          <p:cNvSpPr/>
          <p:nvPr/>
        </p:nvSpPr>
        <p:spPr>
          <a:xfrm flipH="1">
            <a:off x="-466755" y="7829036"/>
            <a:ext cx="1501580" cy="2249109"/>
          </a:xfrm>
          <a:custGeom>
            <a:avLst/>
            <a:gdLst/>
            <a:ahLst/>
            <a:cxnLst/>
            <a:rect l="l" t="t" r="r" b="b"/>
            <a:pathLst>
              <a:path w="1501580" h="2249109">
                <a:moveTo>
                  <a:pt x="1501581" y="0"/>
                </a:moveTo>
                <a:lnTo>
                  <a:pt x="0" y="0"/>
                </a:lnTo>
                <a:lnTo>
                  <a:pt x="0" y="2249109"/>
                </a:lnTo>
                <a:lnTo>
                  <a:pt x="1501581" y="2249109"/>
                </a:lnTo>
                <a:lnTo>
                  <a:pt x="1501581" y="0"/>
                </a:lnTo>
                <a:close/>
              </a:path>
            </a:pathLst>
          </a:custGeom>
          <a:blipFill>
            <a:blip r:embed="rId6"/>
            <a:stretch>
              <a:fillRect t="-2812" b="-2812"/>
            </a:stretch>
          </a:blipFill>
        </p:spPr>
        <p:txBody>
          <a:bodyPr/>
          <a:lstStyle/>
          <a:p>
            <a:endParaRPr lang="en-US"/>
          </a:p>
        </p:txBody>
      </p:sp>
      <p:sp>
        <p:nvSpPr>
          <p:cNvPr id="22" name="Freeform 22"/>
          <p:cNvSpPr/>
          <p:nvPr/>
        </p:nvSpPr>
        <p:spPr>
          <a:xfrm rot="829807">
            <a:off x="6914302" y="5363965"/>
            <a:ext cx="2053525" cy="1723028"/>
          </a:xfrm>
          <a:custGeom>
            <a:avLst/>
            <a:gdLst/>
            <a:ahLst/>
            <a:cxnLst/>
            <a:rect l="l" t="t" r="r" b="b"/>
            <a:pathLst>
              <a:path w="2053525" h="1723028">
                <a:moveTo>
                  <a:pt x="0" y="0"/>
                </a:moveTo>
                <a:lnTo>
                  <a:pt x="2053525" y="0"/>
                </a:lnTo>
                <a:lnTo>
                  <a:pt x="2053525" y="1723028"/>
                </a:lnTo>
                <a:lnTo>
                  <a:pt x="0" y="1723028"/>
                </a:lnTo>
                <a:lnTo>
                  <a:pt x="0" y="0"/>
                </a:lnTo>
                <a:close/>
              </a:path>
            </a:pathLst>
          </a:custGeom>
          <a:blipFill>
            <a:blip r:embed="rId7"/>
            <a:stretch>
              <a:fillRect t="-3432" b="-3432"/>
            </a:stretch>
          </a:blipFill>
        </p:spPr>
        <p:txBody>
          <a:bodyPr/>
          <a:lstStyle/>
          <a:p>
            <a:endParaRPr lang="en-US"/>
          </a:p>
        </p:txBody>
      </p:sp>
      <p:sp>
        <p:nvSpPr>
          <p:cNvPr id="23" name="TextBox 23"/>
          <p:cNvSpPr txBox="1"/>
          <p:nvPr/>
        </p:nvSpPr>
        <p:spPr>
          <a:xfrm>
            <a:off x="963628" y="5782485"/>
            <a:ext cx="6464178" cy="539039"/>
          </a:xfrm>
          <a:prstGeom prst="rect">
            <a:avLst/>
          </a:prstGeom>
        </p:spPr>
        <p:txBody>
          <a:bodyPr lIns="0" tIns="0" rIns="0" bIns="0" rtlCol="0" anchor="t">
            <a:spAutoFit/>
          </a:bodyPr>
          <a:lstStyle/>
          <a:p>
            <a:pPr algn="ctr">
              <a:lnSpc>
                <a:spcPts val="4414"/>
              </a:lnSpc>
            </a:pPr>
            <a:r>
              <a:rPr lang="en-US" sz="3152">
                <a:solidFill>
                  <a:srgbClr val="5F3402"/>
                </a:solidFill>
                <a:latin typeface="Libre Baskerville"/>
                <a:ea typeface="Libre Baskerville"/>
                <a:cs typeface="Libre Baskerville"/>
                <a:sym typeface="Libre Baskerville"/>
              </a:rPr>
              <a:t>INCOME</a:t>
            </a:r>
          </a:p>
        </p:txBody>
      </p:sp>
      <p:sp>
        <p:nvSpPr>
          <p:cNvPr id="24" name="TextBox 24"/>
          <p:cNvSpPr txBox="1"/>
          <p:nvPr/>
        </p:nvSpPr>
        <p:spPr>
          <a:xfrm>
            <a:off x="1812310" y="6426299"/>
            <a:ext cx="5388824" cy="4405532"/>
          </a:xfrm>
          <a:prstGeom prst="rect">
            <a:avLst/>
          </a:prstGeom>
        </p:spPr>
        <p:txBody>
          <a:bodyPr lIns="0" tIns="0" rIns="0" bIns="0" rtlCol="0" anchor="t">
            <a:spAutoFit/>
          </a:bodyPr>
          <a:lstStyle/>
          <a:p>
            <a:pPr algn="ctr">
              <a:lnSpc>
                <a:spcPts val="3015"/>
              </a:lnSpc>
            </a:pPr>
            <a:r>
              <a:rPr lang="en-US" sz="2153" b="1">
                <a:solidFill>
                  <a:srgbClr val="5F3402"/>
                </a:solidFill>
                <a:latin typeface="Open Sans Bold"/>
                <a:ea typeface="Open Sans Bold"/>
                <a:cs typeface="Open Sans Bold"/>
                <a:sym typeface="Open Sans Bold"/>
              </a:rPr>
              <a:t>The local income in these countries was weak due to wars, economic crises, and restrictions on local production, while trade often continued or was necessary to meet needs, which is why it recorded a higher income compared to local income.</a:t>
            </a:r>
          </a:p>
          <a:p>
            <a:pPr algn="ctr">
              <a:lnSpc>
                <a:spcPts val="2735"/>
              </a:lnSpc>
            </a:pPr>
            <a:endParaRPr lang="en-US" sz="2153" b="1">
              <a:solidFill>
                <a:srgbClr val="5F3402"/>
              </a:solidFill>
              <a:latin typeface="Open Sans Bold"/>
              <a:ea typeface="Open Sans Bold"/>
              <a:cs typeface="Open Sans Bold"/>
              <a:sym typeface="Open Sans Bold"/>
            </a:endParaRPr>
          </a:p>
          <a:p>
            <a:pPr algn="ctr">
              <a:lnSpc>
                <a:spcPts val="2735"/>
              </a:lnSpc>
            </a:pPr>
            <a:endParaRPr lang="en-US" sz="2153" b="1">
              <a:solidFill>
                <a:srgbClr val="5F3402"/>
              </a:solidFill>
              <a:latin typeface="Open Sans Bold"/>
              <a:ea typeface="Open Sans Bold"/>
              <a:cs typeface="Open Sans Bold"/>
              <a:sym typeface="Open Sans Bold"/>
            </a:endParaRPr>
          </a:p>
          <a:p>
            <a:pPr algn="ctr">
              <a:lnSpc>
                <a:spcPts val="2735"/>
              </a:lnSpc>
            </a:pPr>
            <a:endParaRPr lang="en-US" sz="2153" b="1">
              <a:solidFill>
                <a:srgbClr val="5F3402"/>
              </a:solidFill>
              <a:latin typeface="Open Sans Bold"/>
              <a:ea typeface="Open Sans Bold"/>
              <a:cs typeface="Open Sans Bold"/>
              <a:sym typeface="Open Sans Bold"/>
            </a:endParaRPr>
          </a:p>
          <a:p>
            <a:pPr algn="ctr">
              <a:lnSpc>
                <a:spcPts val="2735"/>
              </a:lnSpc>
            </a:pPr>
            <a:endParaRPr lang="en-US" sz="2153" b="1">
              <a:solidFill>
                <a:srgbClr val="5F3402"/>
              </a:solidFill>
              <a:latin typeface="Open Sans Bold"/>
              <a:ea typeface="Open Sans Bold"/>
              <a:cs typeface="Open Sans Bold"/>
              <a:sym typeface="Open Sans Bold"/>
            </a:endParaRPr>
          </a:p>
        </p:txBody>
      </p:sp>
      <p:sp>
        <p:nvSpPr>
          <p:cNvPr id="25" name="Freeform 25"/>
          <p:cNvSpPr/>
          <p:nvPr/>
        </p:nvSpPr>
        <p:spPr>
          <a:xfrm>
            <a:off x="14095123" y="448600"/>
            <a:ext cx="3134545" cy="4496245"/>
          </a:xfrm>
          <a:custGeom>
            <a:avLst/>
            <a:gdLst/>
            <a:ahLst/>
            <a:cxnLst/>
            <a:rect l="l" t="t" r="r" b="b"/>
            <a:pathLst>
              <a:path w="3134545" h="4496245">
                <a:moveTo>
                  <a:pt x="0" y="0"/>
                </a:moveTo>
                <a:lnTo>
                  <a:pt x="3134545" y="0"/>
                </a:lnTo>
                <a:lnTo>
                  <a:pt x="3134545" y="4496244"/>
                </a:lnTo>
                <a:lnTo>
                  <a:pt x="0" y="4496244"/>
                </a:lnTo>
                <a:lnTo>
                  <a:pt x="0" y="0"/>
                </a:lnTo>
                <a:close/>
              </a:path>
            </a:pathLst>
          </a:custGeom>
          <a:blipFill>
            <a:blip r:embed="rId5">
              <a:alphaModFix amt="93000"/>
            </a:blip>
            <a:stretch>
              <a:fillRect l="-114103" t="-5599" b="-5599"/>
            </a:stretch>
          </a:blipFill>
        </p:spPr>
        <p:txBody>
          <a:bodyPr/>
          <a:lstStyle/>
          <a:p>
            <a:endParaRPr lang="en-US"/>
          </a:p>
        </p:txBody>
      </p:sp>
      <p:sp>
        <p:nvSpPr>
          <p:cNvPr id="26" name="Freeform 26"/>
          <p:cNvSpPr/>
          <p:nvPr/>
        </p:nvSpPr>
        <p:spPr>
          <a:xfrm>
            <a:off x="10539485" y="448600"/>
            <a:ext cx="3555638" cy="4496245"/>
          </a:xfrm>
          <a:custGeom>
            <a:avLst/>
            <a:gdLst/>
            <a:ahLst/>
            <a:cxnLst/>
            <a:rect l="l" t="t" r="r" b="b"/>
            <a:pathLst>
              <a:path w="3555638" h="4496245">
                <a:moveTo>
                  <a:pt x="0" y="0"/>
                </a:moveTo>
                <a:lnTo>
                  <a:pt x="3555638" y="0"/>
                </a:lnTo>
                <a:lnTo>
                  <a:pt x="3555638" y="4496244"/>
                </a:lnTo>
                <a:lnTo>
                  <a:pt x="0" y="4496244"/>
                </a:lnTo>
                <a:lnTo>
                  <a:pt x="0" y="0"/>
                </a:lnTo>
                <a:close/>
              </a:path>
            </a:pathLst>
          </a:custGeom>
          <a:blipFill>
            <a:blip r:embed="rId5">
              <a:alphaModFix amt="93000"/>
            </a:blip>
            <a:stretch>
              <a:fillRect t="-5599" r="-88746" b="-5599"/>
            </a:stretch>
          </a:blipFill>
        </p:spPr>
        <p:txBody>
          <a:bodyPr/>
          <a:lstStyle/>
          <a:p>
            <a:endParaRPr lang="en-US"/>
          </a:p>
        </p:txBody>
      </p:sp>
      <p:sp>
        <p:nvSpPr>
          <p:cNvPr id="27" name="Freeform 27"/>
          <p:cNvSpPr/>
          <p:nvPr/>
        </p:nvSpPr>
        <p:spPr>
          <a:xfrm flipH="1">
            <a:off x="9001687" y="2831756"/>
            <a:ext cx="1537798" cy="2187868"/>
          </a:xfrm>
          <a:custGeom>
            <a:avLst/>
            <a:gdLst/>
            <a:ahLst/>
            <a:cxnLst/>
            <a:rect l="l" t="t" r="r" b="b"/>
            <a:pathLst>
              <a:path w="1537798" h="2187868">
                <a:moveTo>
                  <a:pt x="1537798" y="0"/>
                </a:moveTo>
                <a:lnTo>
                  <a:pt x="0" y="0"/>
                </a:lnTo>
                <a:lnTo>
                  <a:pt x="0" y="2187869"/>
                </a:lnTo>
                <a:lnTo>
                  <a:pt x="1537798" y="2187869"/>
                </a:lnTo>
                <a:lnTo>
                  <a:pt x="1537798" y="0"/>
                </a:lnTo>
                <a:close/>
              </a:path>
            </a:pathLst>
          </a:custGeom>
          <a:blipFill>
            <a:blip r:embed="rId6"/>
            <a:stretch>
              <a:fillRect t="-5599" b="-5599"/>
            </a:stretch>
          </a:blipFill>
        </p:spPr>
        <p:txBody>
          <a:bodyPr/>
          <a:lstStyle/>
          <a:p>
            <a:endParaRPr lang="en-US"/>
          </a:p>
        </p:txBody>
      </p:sp>
      <p:sp>
        <p:nvSpPr>
          <p:cNvPr id="28" name="Freeform 28"/>
          <p:cNvSpPr/>
          <p:nvPr/>
        </p:nvSpPr>
        <p:spPr>
          <a:xfrm rot="829807">
            <a:off x="16549883" y="433806"/>
            <a:ext cx="2124837" cy="1676112"/>
          </a:xfrm>
          <a:custGeom>
            <a:avLst/>
            <a:gdLst/>
            <a:ahLst/>
            <a:cxnLst/>
            <a:rect l="l" t="t" r="r" b="b"/>
            <a:pathLst>
              <a:path w="2124837" h="1676112">
                <a:moveTo>
                  <a:pt x="0" y="0"/>
                </a:moveTo>
                <a:lnTo>
                  <a:pt x="2124837" y="0"/>
                </a:lnTo>
                <a:lnTo>
                  <a:pt x="2124837" y="1676112"/>
                </a:lnTo>
                <a:lnTo>
                  <a:pt x="0" y="1676112"/>
                </a:lnTo>
                <a:lnTo>
                  <a:pt x="0" y="0"/>
                </a:lnTo>
                <a:close/>
              </a:path>
            </a:pathLst>
          </a:custGeom>
          <a:blipFill>
            <a:blip r:embed="rId7"/>
            <a:stretch>
              <a:fillRect t="-6836" b="-6836"/>
            </a:stretch>
          </a:blipFill>
        </p:spPr>
        <p:txBody>
          <a:bodyPr/>
          <a:lstStyle/>
          <a:p>
            <a:endParaRPr lang="en-US"/>
          </a:p>
        </p:txBody>
      </p:sp>
      <p:sp>
        <p:nvSpPr>
          <p:cNvPr id="29" name="TextBox 29"/>
          <p:cNvSpPr txBox="1"/>
          <p:nvPr/>
        </p:nvSpPr>
        <p:spPr>
          <a:xfrm>
            <a:off x="10309042" y="868550"/>
            <a:ext cx="6620093" cy="498813"/>
          </a:xfrm>
          <a:prstGeom prst="rect">
            <a:avLst/>
          </a:prstGeom>
        </p:spPr>
        <p:txBody>
          <a:bodyPr lIns="0" tIns="0" rIns="0" bIns="0" rtlCol="0" anchor="t">
            <a:spAutoFit/>
          </a:bodyPr>
          <a:lstStyle/>
          <a:p>
            <a:pPr algn="ctr">
              <a:lnSpc>
                <a:spcPts val="4006"/>
              </a:lnSpc>
            </a:pPr>
            <a:r>
              <a:rPr lang="en-US" sz="2861">
                <a:solidFill>
                  <a:srgbClr val="5F3402"/>
                </a:solidFill>
                <a:latin typeface="Libre Baskerville"/>
                <a:ea typeface="Libre Baskerville"/>
                <a:cs typeface="Libre Baskerville"/>
                <a:sym typeface="Libre Baskerville"/>
              </a:rPr>
              <a:t>SCHOOLS DAMAGE</a:t>
            </a:r>
          </a:p>
        </p:txBody>
      </p:sp>
      <p:sp>
        <p:nvSpPr>
          <p:cNvPr id="30" name="TextBox 30"/>
          <p:cNvSpPr txBox="1"/>
          <p:nvPr/>
        </p:nvSpPr>
        <p:spPr>
          <a:xfrm>
            <a:off x="10956720" y="1451490"/>
            <a:ext cx="5628514" cy="3990185"/>
          </a:xfrm>
          <a:prstGeom prst="rect">
            <a:avLst/>
          </a:prstGeom>
        </p:spPr>
        <p:txBody>
          <a:bodyPr lIns="0" tIns="0" rIns="0" bIns="0" rtlCol="0" anchor="t">
            <a:spAutoFit/>
          </a:bodyPr>
          <a:lstStyle/>
          <a:p>
            <a:pPr marL="411529" lvl="1" indent="-205765" algn="ctr">
              <a:lnSpc>
                <a:spcPts val="2668"/>
              </a:lnSpc>
              <a:buFont typeface="Arial"/>
              <a:buChar char="•"/>
            </a:pPr>
            <a:r>
              <a:rPr lang="en-US" sz="1906" b="1">
                <a:solidFill>
                  <a:srgbClr val="5F3402"/>
                </a:solidFill>
                <a:latin typeface="Open Sans Bold"/>
                <a:ea typeface="Open Sans Bold"/>
                <a:cs typeface="Open Sans Bold"/>
                <a:sym typeface="Open Sans Bold"/>
              </a:rPr>
              <a:t>Ukraine: War + migration + low birth rates + logistical problems.</a:t>
            </a:r>
          </a:p>
          <a:p>
            <a:pPr marL="411529" lvl="1" indent="-205765" algn="ctr">
              <a:lnSpc>
                <a:spcPts val="2668"/>
              </a:lnSpc>
              <a:buFont typeface="Arial"/>
              <a:buChar char="•"/>
            </a:pPr>
            <a:r>
              <a:rPr lang="en-US" sz="1906" b="1">
                <a:solidFill>
                  <a:srgbClr val="5F3402"/>
                </a:solidFill>
                <a:latin typeface="Open Sans Bold"/>
                <a:ea typeface="Open Sans Bold"/>
                <a:cs typeface="Open Sans Bold"/>
                <a:sym typeface="Open Sans Bold"/>
              </a:rPr>
              <a:t>Gaza: Repeated wars + blockade + schools used as shelters + bombing.</a:t>
            </a:r>
          </a:p>
          <a:p>
            <a:pPr marL="411529" lvl="1" indent="-205765" algn="ctr">
              <a:lnSpc>
                <a:spcPts val="2668"/>
              </a:lnSpc>
              <a:buFont typeface="Arial"/>
              <a:buChar char="•"/>
            </a:pPr>
            <a:r>
              <a:rPr lang="en-US" sz="1906" b="1">
                <a:solidFill>
                  <a:srgbClr val="5F3402"/>
                </a:solidFill>
                <a:latin typeface="Open Sans Bold"/>
                <a:ea typeface="Open Sans Bold"/>
                <a:cs typeface="Open Sans Bold"/>
                <a:sym typeface="Open Sans Bold"/>
              </a:rPr>
              <a:t>Sudan: Armed conflict + floods + displacement + weak infrastructure.</a:t>
            </a:r>
          </a:p>
          <a:p>
            <a:pPr marL="411529" lvl="1" indent="-205765" algn="ctr">
              <a:lnSpc>
                <a:spcPts val="2668"/>
              </a:lnSpc>
              <a:buFont typeface="Arial"/>
              <a:buChar char="•"/>
            </a:pPr>
            <a:r>
              <a:rPr lang="en-US" sz="1906" b="1">
                <a:solidFill>
                  <a:srgbClr val="5F3402"/>
                </a:solidFill>
                <a:latin typeface="Open Sans Bold"/>
                <a:ea typeface="Open Sans Bold"/>
                <a:cs typeface="Open Sans Bold"/>
                <a:sym typeface="Open Sans Bold"/>
              </a:rPr>
              <a:t>Syria: Civil war + displacement + blockade + bombing + schools used for military purposes.</a:t>
            </a:r>
          </a:p>
          <a:p>
            <a:pPr algn="ctr">
              <a:lnSpc>
                <a:spcPts val="2668"/>
              </a:lnSpc>
            </a:pPr>
            <a:endParaRPr lang="en-US" sz="1906" b="1">
              <a:solidFill>
                <a:srgbClr val="5F3402"/>
              </a:solidFill>
              <a:latin typeface="Open Sans Bold"/>
              <a:ea typeface="Open Sans Bold"/>
              <a:cs typeface="Open Sans Bold"/>
              <a:sym typeface="Open Sans Bold"/>
            </a:endParaRPr>
          </a:p>
          <a:p>
            <a:pPr algn="ctr">
              <a:lnSpc>
                <a:spcPts val="2668"/>
              </a:lnSpc>
            </a:pPr>
            <a:endParaRPr lang="en-US" sz="1906" b="1">
              <a:solidFill>
                <a:srgbClr val="5F3402"/>
              </a:solidFill>
              <a:latin typeface="Open Sans Bold"/>
              <a:ea typeface="Open Sans Bold"/>
              <a:cs typeface="Open Sans Bold"/>
              <a:sym typeface="Open Sans Bold"/>
            </a:endParaRPr>
          </a:p>
          <a:p>
            <a:pPr algn="ctr">
              <a:lnSpc>
                <a:spcPts val="2668"/>
              </a:lnSpc>
            </a:pPr>
            <a:endParaRPr lang="en-US" sz="1906" b="1">
              <a:solidFill>
                <a:srgbClr val="5F3402"/>
              </a:solidFill>
              <a:latin typeface="Open Sans Bold"/>
              <a:ea typeface="Open Sans Bold"/>
              <a:cs typeface="Open Sans Bold"/>
              <a:sym typeface="Open Sans Bold"/>
            </a:endParaRPr>
          </a:p>
        </p:txBody>
      </p:sp>
      <p:sp>
        <p:nvSpPr>
          <p:cNvPr id="31" name="Freeform 31"/>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8"/>
            <a:stretch>
              <a:fillRect/>
            </a:stretch>
          </a:blipFill>
        </p:spPr>
        <p:txBody>
          <a:bodyPr/>
          <a:lstStyle/>
          <a:p>
            <a:endParaRPr lang="en-US"/>
          </a:p>
        </p:txBody>
      </p:sp>
      <p:sp>
        <p:nvSpPr>
          <p:cNvPr id="32" name="Freeform 32"/>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pic>
        <p:nvPicPr>
          <p:cNvPr id="8" name="Picture 7" descr="A person standing in front of a map&#10;&#10;AI-generated content may be incorrect.">
            <a:extLst>
              <a:ext uri="{FF2B5EF4-FFF2-40B4-BE49-F238E27FC236}">
                <a16:creationId xmlns:a16="http://schemas.microsoft.com/office/drawing/2014/main" id="{EDAC815C-9BB4-969E-939A-6D762C178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7683" y="1181100"/>
            <a:ext cx="15845680" cy="8868685"/>
          </a:xfrm>
          <a:prstGeom prst="rect">
            <a:avLst/>
          </a:prstGeom>
        </p:spPr>
      </p:pic>
      <p:sp>
        <p:nvSpPr>
          <p:cNvPr id="9" name="Freeform 31">
            <a:extLst>
              <a:ext uri="{FF2B5EF4-FFF2-40B4-BE49-F238E27FC236}">
                <a16:creationId xmlns:a16="http://schemas.microsoft.com/office/drawing/2014/main" id="{B615264C-E048-58F1-291B-ED948DC4FA51}"/>
              </a:ext>
            </a:extLst>
          </p:cNvPr>
          <p:cNvSpPr/>
          <p:nvPr/>
        </p:nvSpPr>
        <p:spPr>
          <a:xfrm>
            <a:off x="17094058" y="-256584"/>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6"/>
            <a:stretch>
              <a:fillRect/>
            </a:stretch>
          </a:blipFill>
        </p:spPr>
        <p:txBody>
          <a:bodyPr/>
          <a:lstStyle/>
          <a:p>
            <a:endParaRPr lang="en-US"/>
          </a:p>
        </p:txBody>
      </p:sp>
      <p:sp>
        <p:nvSpPr>
          <p:cNvPr id="10" name="Freeform 32">
            <a:extLst>
              <a:ext uri="{FF2B5EF4-FFF2-40B4-BE49-F238E27FC236}">
                <a16:creationId xmlns:a16="http://schemas.microsoft.com/office/drawing/2014/main" id="{F6AC8F3F-742C-4659-6F70-82C5FE40AAED}"/>
              </a:ext>
            </a:extLst>
          </p:cNvPr>
          <p:cNvSpPr/>
          <p:nvPr/>
        </p:nvSpPr>
        <p:spPr>
          <a:xfrm>
            <a:off x="0" y="-256584"/>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14237436" y="448650"/>
            <a:ext cx="3134545" cy="4496245"/>
          </a:xfrm>
          <a:custGeom>
            <a:avLst/>
            <a:gdLst/>
            <a:ahLst/>
            <a:cxnLst/>
            <a:rect l="l" t="t" r="r" b="b"/>
            <a:pathLst>
              <a:path w="3134545" h="4496245">
                <a:moveTo>
                  <a:pt x="0" y="0"/>
                </a:moveTo>
                <a:lnTo>
                  <a:pt x="3134545" y="0"/>
                </a:lnTo>
                <a:lnTo>
                  <a:pt x="3134545" y="4496244"/>
                </a:lnTo>
                <a:lnTo>
                  <a:pt x="0" y="4496244"/>
                </a:lnTo>
                <a:lnTo>
                  <a:pt x="0" y="0"/>
                </a:lnTo>
                <a:close/>
              </a:path>
            </a:pathLst>
          </a:custGeom>
          <a:blipFill>
            <a:blip r:embed="rId5">
              <a:alphaModFix amt="93000"/>
            </a:blip>
            <a:stretch>
              <a:fillRect l="-114103" t="-5599" b="-5599"/>
            </a:stretch>
          </a:blipFill>
        </p:spPr>
        <p:txBody>
          <a:bodyPr/>
          <a:lstStyle/>
          <a:p>
            <a:endParaRPr lang="en-US"/>
          </a:p>
        </p:txBody>
      </p:sp>
      <p:sp>
        <p:nvSpPr>
          <p:cNvPr id="8" name="Freeform 8"/>
          <p:cNvSpPr/>
          <p:nvPr/>
        </p:nvSpPr>
        <p:spPr>
          <a:xfrm>
            <a:off x="10681798" y="448650"/>
            <a:ext cx="3555638" cy="4496245"/>
          </a:xfrm>
          <a:custGeom>
            <a:avLst/>
            <a:gdLst/>
            <a:ahLst/>
            <a:cxnLst/>
            <a:rect l="l" t="t" r="r" b="b"/>
            <a:pathLst>
              <a:path w="3555638" h="4496245">
                <a:moveTo>
                  <a:pt x="0" y="0"/>
                </a:moveTo>
                <a:lnTo>
                  <a:pt x="3555638" y="0"/>
                </a:lnTo>
                <a:lnTo>
                  <a:pt x="3555638" y="4496244"/>
                </a:lnTo>
                <a:lnTo>
                  <a:pt x="0" y="4496244"/>
                </a:lnTo>
                <a:lnTo>
                  <a:pt x="0" y="0"/>
                </a:lnTo>
                <a:close/>
              </a:path>
            </a:pathLst>
          </a:custGeom>
          <a:blipFill>
            <a:blip r:embed="rId5">
              <a:alphaModFix amt="93000"/>
            </a:blip>
            <a:stretch>
              <a:fillRect t="-5599" r="-88746" b="-5599"/>
            </a:stretch>
          </a:blipFill>
        </p:spPr>
        <p:txBody>
          <a:bodyPr/>
          <a:lstStyle/>
          <a:p>
            <a:endParaRPr lang="en-US"/>
          </a:p>
        </p:txBody>
      </p:sp>
      <p:sp>
        <p:nvSpPr>
          <p:cNvPr id="9" name="Freeform 9"/>
          <p:cNvSpPr/>
          <p:nvPr/>
        </p:nvSpPr>
        <p:spPr>
          <a:xfrm flipH="1">
            <a:off x="9144000" y="2831807"/>
            <a:ext cx="1537798" cy="2187868"/>
          </a:xfrm>
          <a:custGeom>
            <a:avLst/>
            <a:gdLst/>
            <a:ahLst/>
            <a:cxnLst/>
            <a:rect l="l" t="t" r="r" b="b"/>
            <a:pathLst>
              <a:path w="1537798" h="2187868">
                <a:moveTo>
                  <a:pt x="1537798" y="0"/>
                </a:moveTo>
                <a:lnTo>
                  <a:pt x="0" y="0"/>
                </a:lnTo>
                <a:lnTo>
                  <a:pt x="0" y="2187868"/>
                </a:lnTo>
                <a:lnTo>
                  <a:pt x="1537798" y="2187868"/>
                </a:lnTo>
                <a:lnTo>
                  <a:pt x="1537798" y="0"/>
                </a:lnTo>
                <a:close/>
              </a:path>
            </a:pathLst>
          </a:custGeom>
          <a:blipFill>
            <a:blip r:embed="rId6"/>
            <a:stretch>
              <a:fillRect t="-5599" b="-5599"/>
            </a:stretch>
          </a:blipFill>
        </p:spPr>
        <p:txBody>
          <a:bodyPr/>
          <a:lstStyle/>
          <a:p>
            <a:endParaRPr lang="en-US"/>
          </a:p>
        </p:txBody>
      </p:sp>
      <p:sp>
        <p:nvSpPr>
          <p:cNvPr id="10" name="Freeform 10"/>
          <p:cNvSpPr/>
          <p:nvPr/>
        </p:nvSpPr>
        <p:spPr>
          <a:xfrm rot="829807">
            <a:off x="16692196" y="433856"/>
            <a:ext cx="2124837" cy="1676112"/>
          </a:xfrm>
          <a:custGeom>
            <a:avLst/>
            <a:gdLst/>
            <a:ahLst/>
            <a:cxnLst/>
            <a:rect l="l" t="t" r="r" b="b"/>
            <a:pathLst>
              <a:path w="2124837" h="1676112">
                <a:moveTo>
                  <a:pt x="0" y="0"/>
                </a:moveTo>
                <a:lnTo>
                  <a:pt x="2124837" y="0"/>
                </a:lnTo>
                <a:lnTo>
                  <a:pt x="2124837" y="1676113"/>
                </a:lnTo>
                <a:lnTo>
                  <a:pt x="0" y="1676113"/>
                </a:lnTo>
                <a:lnTo>
                  <a:pt x="0" y="0"/>
                </a:lnTo>
                <a:close/>
              </a:path>
            </a:pathLst>
          </a:custGeom>
          <a:blipFill>
            <a:blip r:embed="rId7"/>
            <a:stretch>
              <a:fillRect t="-6836" b="-6836"/>
            </a:stretch>
          </a:blipFill>
        </p:spPr>
        <p:txBody>
          <a:bodyPr/>
          <a:lstStyle/>
          <a:p>
            <a:endParaRPr lang="en-US"/>
          </a:p>
        </p:txBody>
      </p:sp>
      <p:sp>
        <p:nvSpPr>
          <p:cNvPr id="11" name="TextBox 11"/>
          <p:cNvSpPr txBox="1"/>
          <p:nvPr/>
        </p:nvSpPr>
        <p:spPr>
          <a:xfrm>
            <a:off x="10460931" y="798026"/>
            <a:ext cx="6620093" cy="413723"/>
          </a:xfrm>
          <a:prstGeom prst="rect">
            <a:avLst/>
          </a:prstGeom>
        </p:spPr>
        <p:txBody>
          <a:bodyPr lIns="0" tIns="0" rIns="0" bIns="0" rtlCol="0" anchor="t">
            <a:spAutoFit/>
          </a:bodyPr>
          <a:lstStyle/>
          <a:p>
            <a:pPr algn="ctr">
              <a:lnSpc>
                <a:spcPts val="3446"/>
              </a:lnSpc>
            </a:pPr>
            <a:r>
              <a:rPr lang="en-US" sz="2461">
                <a:solidFill>
                  <a:srgbClr val="5F3402"/>
                </a:solidFill>
                <a:latin typeface="Libre Baskerville"/>
                <a:ea typeface="Libre Baskerville"/>
                <a:cs typeface="Libre Baskerville"/>
                <a:sym typeface="Libre Baskerville"/>
              </a:rPr>
              <a:t>REMOTLY \ IN PERSON</a:t>
            </a:r>
          </a:p>
        </p:txBody>
      </p:sp>
      <p:sp>
        <p:nvSpPr>
          <p:cNvPr id="12" name="TextBox 12"/>
          <p:cNvSpPr txBox="1"/>
          <p:nvPr/>
        </p:nvSpPr>
        <p:spPr>
          <a:xfrm>
            <a:off x="10833027" y="1243337"/>
            <a:ext cx="6124304" cy="4414365"/>
          </a:xfrm>
          <a:prstGeom prst="rect">
            <a:avLst/>
          </a:prstGeom>
        </p:spPr>
        <p:txBody>
          <a:bodyPr lIns="0" tIns="0" rIns="0" bIns="0" rtlCol="0" anchor="t">
            <a:spAutoFit/>
          </a:bodyPr>
          <a:lstStyle/>
          <a:p>
            <a:pPr marL="368350" lvl="1" indent="-184175" algn="ctr">
              <a:lnSpc>
                <a:spcPts val="2388"/>
              </a:lnSpc>
              <a:buFont typeface="Arial"/>
              <a:buChar char="•"/>
            </a:pPr>
            <a:r>
              <a:rPr lang="en-US" sz="1706" b="1">
                <a:solidFill>
                  <a:srgbClr val="5F3402"/>
                </a:solidFill>
                <a:latin typeface="Open Sans Bold"/>
                <a:ea typeface="Open Sans Bold"/>
                <a:cs typeface="Open Sans Bold"/>
                <a:sym typeface="Open Sans Bold"/>
              </a:rPr>
              <a:t>Ukraine 2022-2023: War → schools destroyed + displacement → low enrolment and limited online learning.</a:t>
            </a:r>
          </a:p>
          <a:p>
            <a:pPr marL="368350" lvl="1" indent="-184175" algn="ctr">
              <a:lnSpc>
                <a:spcPts val="2388"/>
              </a:lnSpc>
              <a:buFont typeface="Arial"/>
              <a:buChar char="•"/>
            </a:pPr>
            <a:r>
              <a:rPr lang="en-US" sz="1706" b="1">
                <a:solidFill>
                  <a:srgbClr val="5F3402"/>
                </a:solidFill>
                <a:latin typeface="Open Sans Bold"/>
                <a:ea typeface="Open Sans Bold"/>
                <a:cs typeface="Open Sans Bold"/>
                <a:sym typeface="Open Sans Bold"/>
              </a:rPr>
              <a:t>Syria 2022-2023: Civil war → schools destroyed + displacement → low enrolment and limited online learning.</a:t>
            </a:r>
          </a:p>
          <a:p>
            <a:pPr marL="368350" lvl="1" indent="-184175" algn="ctr">
              <a:lnSpc>
                <a:spcPts val="2388"/>
              </a:lnSpc>
              <a:buFont typeface="Arial"/>
              <a:buChar char="•"/>
            </a:pPr>
            <a:r>
              <a:rPr lang="en-US" sz="1706" b="1">
                <a:solidFill>
                  <a:srgbClr val="5F3402"/>
                </a:solidFill>
                <a:latin typeface="Open Sans Bold"/>
                <a:ea typeface="Open Sans Bold"/>
                <a:cs typeface="Open Sans Bold"/>
                <a:sym typeface="Open Sans Bold"/>
              </a:rPr>
              <a:t>Sudan 2013-2023: Conflicts and instability → school disruption + weak internet → limited online learning.</a:t>
            </a:r>
          </a:p>
          <a:p>
            <a:pPr marL="368350" lvl="1" indent="-184175" algn="ctr">
              <a:lnSpc>
                <a:spcPts val="2388"/>
              </a:lnSpc>
              <a:buFont typeface="Arial"/>
              <a:buChar char="•"/>
            </a:pPr>
            <a:r>
              <a:rPr lang="en-US" sz="1706" b="1">
                <a:solidFill>
                  <a:srgbClr val="5F3402"/>
                </a:solidFill>
                <a:latin typeface="Open Sans Bold"/>
                <a:ea typeface="Open Sans Bold"/>
                <a:cs typeface="Open Sans Bold"/>
                <a:sym typeface="Open Sans Bold"/>
              </a:rPr>
              <a:t>Gaza 2014-2021-2023: Wars + blockade → schools destroyed + limited internet → low enrolment and limited online learning.</a:t>
            </a:r>
          </a:p>
          <a:p>
            <a:pPr marL="368350" lvl="1" indent="-184175" algn="ctr">
              <a:lnSpc>
                <a:spcPts val="2388"/>
              </a:lnSpc>
              <a:buFont typeface="Arial"/>
              <a:buChar char="•"/>
            </a:pPr>
            <a:endParaRPr lang="en-US" sz="1706" b="1">
              <a:solidFill>
                <a:srgbClr val="5F3402"/>
              </a:solidFill>
              <a:latin typeface="Open Sans Bold"/>
              <a:ea typeface="Open Sans Bold"/>
              <a:cs typeface="Open Sans Bold"/>
              <a:sym typeface="Open Sans Bold"/>
            </a:endParaRPr>
          </a:p>
          <a:p>
            <a:pPr marL="368350" lvl="1" indent="-184175" algn="ctr">
              <a:lnSpc>
                <a:spcPts val="2388"/>
              </a:lnSpc>
              <a:buFont typeface="Arial"/>
              <a:buChar char="•"/>
            </a:pPr>
            <a:endParaRPr lang="en-US" sz="1706" b="1">
              <a:solidFill>
                <a:srgbClr val="5F3402"/>
              </a:solidFill>
              <a:latin typeface="Open Sans Bold"/>
              <a:ea typeface="Open Sans Bold"/>
              <a:cs typeface="Open Sans Bold"/>
              <a:sym typeface="Open Sans Bold"/>
            </a:endParaRPr>
          </a:p>
          <a:p>
            <a:pPr marL="368350" lvl="1" indent="-184175" algn="ctr">
              <a:lnSpc>
                <a:spcPts val="2388"/>
              </a:lnSpc>
              <a:buFont typeface="Arial"/>
              <a:buChar char="•"/>
            </a:pPr>
            <a:endParaRPr lang="en-US" sz="1706" b="1">
              <a:solidFill>
                <a:srgbClr val="5F3402"/>
              </a:solidFill>
              <a:latin typeface="Open Sans Bold"/>
              <a:ea typeface="Open Sans Bold"/>
              <a:cs typeface="Open Sans Bold"/>
              <a:sym typeface="Open Sans Bold"/>
            </a:endParaRPr>
          </a:p>
          <a:p>
            <a:pPr algn="ctr">
              <a:lnSpc>
                <a:spcPts val="2388"/>
              </a:lnSpc>
            </a:pPr>
            <a:endParaRPr lang="en-US" sz="1706" b="1">
              <a:solidFill>
                <a:srgbClr val="5F3402"/>
              </a:solidFill>
              <a:latin typeface="Open Sans Bold"/>
              <a:ea typeface="Open Sans Bold"/>
              <a:cs typeface="Open Sans Bold"/>
              <a:sym typeface="Open Sans Bold"/>
            </a:endParaRPr>
          </a:p>
        </p:txBody>
      </p:sp>
      <p:sp>
        <p:nvSpPr>
          <p:cNvPr id="13" name="Freeform 13"/>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8"/>
            <a:stretch>
              <a:fillRect/>
            </a:stretch>
          </a:blipFill>
        </p:spPr>
        <p:txBody>
          <a:bodyPr/>
          <a:lstStyle/>
          <a:p>
            <a:endParaRPr lang="en-US"/>
          </a:p>
        </p:txBody>
      </p:sp>
      <p:sp>
        <p:nvSpPr>
          <p:cNvPr id="14" name="Freeform 14"/>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9"/>
            <a:stretch>
              <a:fillRect/>
            </a:stretch>
          </a:blipFill>
        </p:spPr>
        <p:txBody>
          <a:bodyPr/>
          <a:lstStyle/>
          <a:p>
            <a:endParaRPr lang="en-US"/>
          </a:p>
        </p:txBody>
      </p:sp>
      <p:sp>
        <p:nvSpPr>
          <p:cNvPr id="15" name="Freeform 15"/>
          <p:cNvSpPr/>
          <p:nvPr/>
        </p:nvSpPr>
        <p:spPr>
          <a:xfrm>
            <a:off x="5093436" y="448650"/>
            <a:ext cx="3134545" cy="4496245"/>
          </a:xfrm>
          <a:custGeom>
            <a:avLst/>
            <a:gdLst/>
            <a:ahLst/>
            <a:cxnLst/>
            <a:rect l="l" t="t" r="r" b="b"/>
            <a:pathLst>
              <a:path w="3134545" h="4496245">
                <a:moveTo>
                  <a:pt x="0" y="0"/>
                </a:moveTo>
                <a:lnTo>
                  <a:pt x="3134545" y="0"/>
                </a:lnTo>
                <a:lnTo>
                  <a:pt x="3134545" y="4496244"/>
                </a:lnTo>
                <a:lnTo>
                  <a:pt x="0" y="4496244"/>
                </a:lnTo>
                <a:lnTo>
                  <a:pt x="0" y="0"/>
                </a:lnTo>
                <a:close/>
              </a:path>
            </a:pathLst>
          </a:custGeom>
          <a:blipFill>
            <a:blip r:embed="rId5">
              <a:alphaModFix amt="93000"/>
            </a:blip>
            <a:stretch>
              <a:fillRect l="-114103" t="-5599" b="-5599"/>
            </a:stretch>
          </a:blipFill>
        </p:spPr>
        <p:txBody>
          <a:bodyPr/>
          <a:lstStyle/>
          <a:p>
            <a:endParaRPr lang="en-US"/>
          </a:p>
        </p:txBody>
      </p:sp>
      <p:sp>
        <p:nvSpPr>
          <p:cNvPr id="16" name="Freeform 16"/>
          <p:cNvSpPr/>
          <p:nvPr/>
        </p:nvSpPr>
        <p:spPr>
          <a:xfrm>
            <a:off x="1537798" y="448650"/>
            <a:ext cx="3555638" cy="4496245"/>
          </a:xfrm>
          <a:custGeom>
            <a:avLst/>
            <a:gdLst/>
            <a:ahLst/>
            <a:cxnLst/>
            <a:rect l="l" t="t" r="r" b="b"/>
            <a:pathLst>
              <a:path w="3555638" h="4496245">
                <a:moveTo>
                  <a:pt x="0" y="0"/>
                </a:moveTo>
                <a:lnTo>
                  <a:pt x="3555638" y="0"/>
                </a:lnTo>
                <a:lnTo>
                  <a:pt x="3555638" y="4496244"/>
                </a:lnTo>
                <a:lnTo>
                  <a:pt x="0" y="4496244"/>
                </a:lnTo>
                <a:lnTo>
                  <a:pt x="0" y="0"/>
                </a:lnTo>
                <a:close/>
              </a:path>
            </a:pathLst>
          </a:custGeom>
          <a:blipFill>
            <a:blip r:embed="rId5">
              <a:alphaModFix amt="93000"/>
            </a:blip>
            <a:stretch>
              <a:fillRect t="-5599" r="-88746" b="-5599"/>
            </a:stretch>
          </a:blipFill>
        </p:spPr>
        <p:txBody>
          <a:bodyPr/>
          <a:lstStyle/>
          <a:p>
            <a:endParaRPr lang="en-US"/>
          </a:p>
        </p:txBody>
      </p:sp>
      <p:sp>
        <p:nvSpPr>
          <p:cNvPr id="17" name="Freeform 17"/>
          <p:cNvSpPr/>
          <p:nvPr/>
        </p:nvSpPr>
        <p:spPr>
          <a:xfrm flipH="1">
            <a:off x="0" y="2831807"/>
            <a:ext cx="1537798" cy="2187868"/>
          </a:xfrm>
          <a:custGeom>
            <a:avLst/>
            <a:gdLst/>
            <a:ahLst/>
            <a:cxnLst/>
            <a:rect l="l" t="t" r="r" b="b"/>
            <a:pathLst>
              <a:path w="1537798" h="2187868">
                <a:moveTo>
                  <a:pt x="1537798" y="0"/>
                </a:moveTo>
                <a:lnTo>
                  <a:pt x="0" y="0"/>
                </a:lnTo>
                <a:lnTo>
                  <a:pt x="0" y="2187868"/>
                </a:lnTo>
                <a:lnTo>
                  <a:pt x="1537798" y="2187868"/>
                </a:lnTo>
                <a:lnTo>
                  <a:pt x="1537798" y="0"/>
                </a:lnTo>
                <a:close/>
              </a:path>
            </a:pathLst>
          </a:custGeom>
          <a:blipFill>
            <a:blip r:embed="rId6"/>
            <a:stretch>
              <a:fillRect t="-5599" b="-5599"/>
            </a:stretch>
          </a:blipFill>
        </p:spPr>
        <p:txBody>
          <a:bodyPr/>
          <a:lstStyle/>
          <a:p>
            <a:endParaRPr lang="en-US"/>
          </a:p>
        </p:txBody>
      </p:sp>
      <p:sp>
        <p:nvSpPr>
          <p:cNvPr id="18" name="Freeform 18"/>
          <p:cNvSpPr/>
          <p:nvPr/>
        </p:nvSpPr>
        <p:spPr>
          <a:xfrm rot="829807">
            <a:off x="7548196" y="433856"/>
            <a:ext cx="2124837" cy="1676112"/>
          </a:xfrm>
          <a:custGeom>
            <a:avLst/>
            <a:gdLst/>
            <a:ahLst/>
            <a:cxnLst/>
            <a:rect l="l" t="t" r="r" b="b"/>
            <a:pathLst>
              <a:path w="2124837" h="1676112">
                <a:moveTo>
                  <a:pt x="0" y="0"/>
                </a:moveTo>
                <a:lnTo>
                  <a:pt x="2124837" y="0"/>
                </a:lnTo>
                <a:lnTo>
                  <a:pt x="2124837" y="1676113"/>
                </a:lnTo>
                <a:lnTo>
                  <a:pt x="0" y="1676113"/>
                </a:lnTo>
                <a:lnTo>
                  <a:pt x="0" y="0"/>
                </a:lnTo>
                <a:close/>
              </a:path>
            </a:pathLst>
          </a:custGeom>
          <a:blipFill>
            <a:blip r:embed="rId7"/>
            <a:stretch>
              <a:fillRect t="-6836" b="-6836"/>
            </a:stretch>
          </a:blipFill>
        </p:spPr>
        <p:txBody>
          <a:bodyPr/>
          <a:lstStyle/>
          <a:p>
            <a:endParaRPr lang="en-US"/>
          </a:p>
        </p:txBody>
      </p:sp>
      <p:sp>
        <p:nvSpPr>
          <p:cNvPr id="19" name="TextBox 19"/>
          <p:cNvSpPr txBox="1"/>
          <p:nvPr/>
        </p:nvSpPr>
        <p:spPr>
          <a:xfrm>
            <a:off x="1316931" y="832155"/>
            <a:ext cx="6620093" cy="439758"/>
          </a:xfrm>
          <a:prstGeom prst="rect">
            <a:avLst/>
          </a:prstGeom>
        </p:spPr>
        <p:txBody>
          <a:bodyPr lIns="0" tIns="0" rIns="0" bIns="0" rtlCol="0" anchor="t">
            <a:spAutoFit/>
          </a:bodyPr>
          <a:lstStyle/>
          <a:p>
            <a:pPr algn="ctr">
              <a:lnSpc>
                <a:spcPts val="3586"/>
              </a:lnSpc>
            </a:pPr>
            <a:r>
              <a:rPr lang="en-US" sz="2561">
                <a:solidFill>
                  <a:srgbClr val="5F3402"/>
                </a:solidFill>
                <a:latin typeface="Libre Baskerville"/>
                <a:ea typeface="Libre Baskerville"/>
                <a:cs typeface="Libre Baskerville"/>
                <a:sym typeface="Libre Baskerville"/>
              </a:rPr>
              <a:t>STUDENTS KILLED</a:t>
            </a:r>
          </a:p>
        </p:txBody>
      </p:sp>
      <p:sp>
        <p:nvSpPr>
          <p:cNvPr id="20" name="TextBox 20"/>
          <p:cNvSpPr txBox="1"/>
          <p:nvPr/>
        </p:nvSpPr>
        <p:spPr>
          <a:xfrm>
            <a:off x="1957029" y="1399169"/>
            <a:ext cx="5628514" cy="3090390"/>
          </a:xfrm>
          <a:prstGeom prst="rect">
            <a:avLst/>
          </a:prstGeom>
        </p:spPr>
        <p:txBody>
          <a:bodyPr lIns="0" tIns="0" rIns="0" bIns="0" rtlCol="0" anchor="t">
            <a:spAutoFit/>
          </a:bodyPr>
          <a:lstStyle/>
          <a:p>
            <a:pPr marL="389940" lvl="1" indent="-194970" algn="ctr">
              <a:lnSpc>
                <a:spcPts val="2528"/>
              </a:lnSpc>
              <a:buFont typeface="Arial"/>
              <a:buChar char="•"/>
            </a:pPr>
            <a:r>
              <a:rPr lang="en-US" sz="1806" b="1">
                <a:solidFill>
                  <a:srgbClr val="5F3402"/>
                </a:solidFill>
                <a:latin typeface="Open Sans Bold"/>
                <a:ea typeface="Open Sans Bold"/>
                <a:cs typeface="Open Sans Bold"/>
                <a:sym typeface="Open Sans Bold"/>
              </a:rPr>
              <a:t>Ukraine (2021 &amp; 2023): War + school attacks + airstrikes + limited emergency services.</a:t>
            </a:r>
          </a:p>
          <a:p>
            <a:pPr marL="389940" lvl="1" indent="-194970" algn="ctr">
              <a:lnSpc>
                <a:spcPts val="2528"/>
              </a:lnSpc>
              <a:buFont typeface="Arial"/>
              <a:buChar char="•"/>
            </a:pPr>
            <a:r>
              <a:rPr lang="en-US" sz="1806" b="1">
                <a:solidFill>
                  <a:srgbClr val="5F3402"/>
                </a:solidFill>
                <a:latin typeface="Open Sans Bold"/>
                <a:ea typeface="Open Sans Bold"/>
                <a:cs typeface="Open Sans Bold"/>
                <a:sym typeface="Open Sans Bold"/>
              </a:rPr>
              <a:t>Syria (2014 &amp; 2017): Civil war + bombing + explosions + poor healthcare.</a:t>
            </a:r>
          </a:p>
          <a:p>
            <a:pPr marL="389940" lvl="1" indent="-194970" algn="ctr">
              <a:lnSpc>
                <a:spcPts val="2528"/>
              </a:lnSpc>
              <a:buFont typeface="Arial"/>
              <a:buChar char="•"/>
            </a:pPr>
            <a:r>
              <a:rPr lang="en-US" sz="1806" b="1">
                <a:solidFill>
                  <a:srgbClr val="5F3402"/>
                </a:solidFill>
                <a:latin typeface="Open Sans Bold"/>
                <a:ea typeface="Open Sans Bold"/>
                <a:cs typeface="Open Sans Bold"/>
                <a:sym typeface="Open Sans Bold"/>
              </a:rPr>
              <a:t>Sudan (2012, 2014 &amp; 2021): Local conflicts + floods/drought + weak health infrastructure.</a:t>
            </a:r>
          </a:p>
          <a:p>
            <a:pPr marL="389940" lvl="1" indent="-194970" algn="ctr">
              <a:lnSpc>
                <a:spcPts val="2528"/>
              </a:lnSpc>
              <a:buFont typeface="Arial"/>
              <a:buChar char="•"/>
            </a:pPr>
            <a:r>
              <a:rPr lang="en-US" sz="1806" b="1">
                <a:solidFill>
                  <a:srgbClr val="5F3402"/>
                </a:solidFill>
                <a:latin typeface="Open Sans Bold"/>
                <a:ea typeface="Open Sans Bold"/>
                <a:cs typeface="Open Sans Bold"/>
                <a:sym typeface="Open Sans Bold"/>
              </a:rPr>
              <a:t>Gaza (2015, 2022 &amp; 2023): Wars/escalation + blockade + school destruction + limited medical aid.</a:t>
            </a:r>
          </a:p>
          <a:p>
            <a:pPr marL="346761" lvl="1" indent="-173380" algn="ctr">
              <a:lnSpc>
                <a:spcPts val="2248"/>
              </a:lnSpc>
              <a:buFont typeface="Arial"/>
              <a:buChar char="•"/>
            </a:pPr>
            <a:endParaRPr lang="en-US" sz="1806" b="1">
              <a:solidFill>
                <a:srgbClr val="5F3402"/>
              </a:solidFill>
              <a:latin typeface="Open Sans Bold"/>
              <a:ea typeface="Open Sans Bold"/>
              <a:cs typeface="Open Sans Bold"/>
              <a:sym typeface="Open Sans Bold"/>
            </a:endParaRPr>
          </a:p>
        </p:txBody>
      </p:sp>
      <p:sp>
        <p:nvSpPr>
          <p:cNvPr id="21" name="Freeform 21"/>
          <p:cNvSpPr/>
          <p:nvPr/>
        </p:nvSpPr>
        <p:spPr>
          <a:xfrm>
            <a:off x="9316154" y="5293975"/>
            <a:ext cx="3134545" cy="4496245"/>
          </a:xfrm>
          <a:custGeom>
            <a:avLst/>
            <a:gdLst/>
            <a:ahLst/>
            <a:cxnLst/>
            <a:rect l="l" t="t" r="r" b="b"/>
            <a:pathLst>
              <a:path w="3134545" h="4496245">
                <a:moveTo>
                  <a:pt x="0" y="0"/>
                </a:moveTo>
                <a:lnTo>
                  <a:pt x="3134545" y="0"/>
                </a:lnTo>
                <a:lnTo>
                  <a:pt x="3134545" y="4496244"/>
                </a:lnTo>
                <a:lnTo>
                  <a:pt x="0" y="4496244"/>
                </a:lnTo>
                <a:lnTo>
                  <a:pt x="0" y="0"/>
                </a:lnTo>
                <a:close/>
              </a:path>
            </a:pathLst>
          </a:custGeom>
          <a:blipFill>
            <a:blip r:embed="rId5">
              <a:alphaModFix amt="93000"/>
            </a:blip>
            <a:stretch>
              <a:fillRect l="-114103" t="-5599" b="-5599"/>
            </a:stretch>
          </a:blipFill>
        </p:spPr>
        <p:txBody>
          <a:bodyPr/>
          <a:lstStyle/>
          <a:p>
            <a:endParaRPr lang="en-US"/>
          </a:p>
        </p:txBody>
      </p:sp>
      <p:sp>
        <p:nvSpPr>
          <p:cNvPr id="22" name="Freeform 22"/>
          <p:cNvSpPr/>
          <p:nvPr/>
        </p:nvSpPr>
        <p:spPr>
          <a:xfrm>
            <a:off x="5760516" y="5293975"/>
            <a:ext cx="3555638" cy="4496245"/>
          </a:xfrm>
          <a:custGeom>
            <a:avLst/>
            <a:gdLst/>
            <a:ahLst/>
            <a:cxnLst/>
            <a:rect l="l" t="t" r="r" b="b"/>
            <a:pathLst>
              <a:path w="3555638" h="4496245">
                <a:moveTo>
                  <a:pt x="0" y="0"/>
                </a:moveTo>
                <a:lnTo>
                  <a:pt x="3555638" y="0"/>
                </a:lnTo>
                <a:lnTo>
                  <a:pt x="3555638" y="4496244"/>
                </a:lnTo>
                <a:lnTo>
                  <a:pt x="0" y="4496244"/>
                </a:lnTo>
                <a:lnTo>
                  <a:pt x="0" y="0"/>
                </a:lnTo>
                <a:close/>
              </a:path>
            </a:pathLst>
          </a:custGeom>
          <a:blipFill>
            <a:blip r:embed="rId5">
              <a:alphaModFix amt="93000"/>
            </a:blip>
            <a:stretch>
              <a:fillRect t="-5599" r="-88746" b="-5599"/>
            </a:stretch>
          </a:blipFill>
        </p:spPr>
        <p:txBody>
          <a:bodyPr/>
          <a:lstStyle/>
          <a:p>
            <a:endParaRPr lang="en-US"/>
          </a:p>
        </p:txBody>
      </p:sp>
      <p:sp>
        <p:nvSpPr>
          <p:cNvPr id="23" name="Freeform 23"/>
          <p:cNvSpPr/>
          <p:nvPr/>
        </p:nvSpPr>
        <p:spPr>
          <a:xfrm flipH="1">
            <a:off x="4222718" y="7677132"/>
            <a:ext cx="1537798" cy="2187868"/>
          </a:xfrm>
          <a:custGeom>
            <a:avLst/>
            <a:gdLst/>
            <a:ahLst/>
            <a:cxnLst/>
            <a:rect l="l" t="t" r="r" b="b"/>
            <a:pathLst>
              <a:path w="1537798" h="2187868">
                <a:moveTo>
                  <a:pt x="1537798" y="0"/>
                </a:moveTo>
                <a:lnTo>
                  <a:pt x="0" y="0"/>
                </a:lnTo>
                <a:lnTo>
                  <a:pt x="0" y="2187868"/>
                </a:lnTo>
                <a:lnTo>
                  <a:pt x="1537798" y="2187868"/>
                </a:lnTo>
                <a:lnTo>
                  <a:pt x="1537798" y="0"/>
                </a:lnTo>
                <a:close/>
              </a:path>
            </a:pathLst>
          </a:custGeom>
          <a:blipFill>
            <a:blip r:embed="rId6"/>
            <a:stretch>
              <a:fillRect t="-5599" b="-5599"/>
            </a:stretch>
          </a:blipFill>
        </p:spPr>
        <p:txBody>
          <a:bodyPr/>
          <a:lstStyle/>
          <a:p>
            <a:endParaRPr lang="en-US"/>
          </a:p>
        </p:txBody>
      </p:sp>
      <p:sp>
        <p:nvSpPr>
          <p:cNvPr id="24" name="Freeform 24"/>
          <p:cNvSpPr/>
          <p:nvPr/>
        </p:nvSpPr>
        <p:spPr>
          <a:xfrm rot="829807">
            <a:off x="11770914" y="5279181"/>
            <a:ext cx="2124837" cy="1676112"/>
          </a:xfrm>
          <a:custGeom>
            <a:avLst/>
            <a:gdLst/>
            <a:ahLst/>
            <a:cxnLst/>
            <a:rect l="l" t="t" r="r" b="b"/>
            <a:pathLst>
              <a:path w="2124837" h="1676112">
                <a:moveTo>
                  <a:pt x="0" y="0"/>
                </a:moveTo>
                <a:lnTo>
                  <a:pt x="2124837" y="0"/>
                </a:lnTo>
                <a:lnTo>
                  <a:pt x="2124837" y="1676112"/>
                </a:lnTo>
                <a:lnTo>
                  <a:pt x="0" y="1676112"/>
                </a:lnTo>
                <a:lnTo>
                  <a:pt x="0" y="0"/>
                </a:lnTo>
                <a:close/>
              </a:path>
            </a:pathLst>
          </a:custGeom>
          <a:blipFill>
            <a:blip r:embed="rId7"/>
            <a:stretch>
              <a:fillRect t="-6836" b="-6836"/>
            </a:stretch>
          </a:blipFill>
        </p:spPr>
        <p:txBody>
          <a:bodyPr/>
          <a:lstStyle/>
          <a:p>
            <a:endParaRPr lang="en-US"/>
          </a:p>
        </p:txBody>
      </p:sp>
      <p:sp>
        <p:nvSpPr>
          <p:cNvPr id="25" name="TextBox 25"/>
          <p:cNvSpPr txBox="1"/>
          <p:nvPr/>
        </p:nvSpPr>
        <p:spPr>
          <a:xfrm>
            <a:off x="5704573" y="5591027"/>
            <a:ext cx="6620093" cy="498813"/>
          </a:xfrm>
          <a:prstGeom prst="rect">
            <a:avLst/>
          </a:prstGeom>
        </p:spPr>
        <p:txBody>
          <a:bodyPr lIns="0" tIns="0" rIns="0" bIns="0" rtlCol="0" anchor="t">
            <a:spAutoFit/>
          </a:bodyPr>
          <a:lstStyle/>
          <a:p>
            <a:pPr algn="ctr">
              <a:lnSpc>
                <a:spcPts val="4006"/>
              </a:lnSpc>
            </a:pPr>
            <a:r>
              <a:rPr lang="en-US" sz="2861">
                <a:solidFill>
                  <a:srgbClr val="5F3402"/>
                </a:solidFill>
                <a:latin typeface="Libre Baskerville"/>
                <a:ea typeface="Libre Baskerville"/>
                <a:cs typeface="Libre Baskerville"/>
                <a:sym typeface="Libre Baskerville"/>
              </a:rPr>
              <a:t>RAW OF MILK</a:t>
            </a:r>
          </a:p>
        </p:txBody>
      </p:sp>
      <p:sp>
        <p:nvSpPr>
          <p:cNvPr id="26" name="TextBox 26"/>
          <p:cNvSpPr txBox="1"/>
          <p:nvPr/>
        </p:nvSpPr>
        <p:spPr>
          <a:xfrm>
            <a:off x="6216358" y="6108890"/>
            <a:ext cx="5855285" cy="3323435"/>
          </a:xfrm>
          <a:prstGeom prst="rect">
            <a:avLst/>
          </a:prstGeom>
        </p:spPr>
        <p:txBody>
          <a:bodyPr lIns="0" tIns="0" rIns="0" bIns="0" rtlCol="0" anchor="t">
            <a:spAutoFit/>
          </a:bodyPr>
          <a:lstStyle/>
          <a:p>
            <a:pPr marL="411529" lvl="1" indent="-205765" algn="ctr">
              <a:lnSpc>
                <a:spcPts val="2668"/>
              </a:lnSpc>
              <a:buFont typeface="Arial"/>
              <a:buChar char="•"/>
            </a:pPr>
            <a:r>
              <a:rPr lang="en-US" sz="1906" b="1">
                <a:solidFill>
                  <a:srgbClr val="5F3402"/>
                </a:solidFill>
                <a:latin typeface="Open Sans Bold"/>
                <a:ea typeface="Open Sans Bold"/>
                <a:cs typeface="Open Sans Bold"/>
                <a:sym typeface="Open Sans Bold"/>
              </a:rPr>
              <a:t>Limited agricultural land → less feed production for animals.</a:t>
            </a:r>
          </a:p>
          <a:p>
            <a:pPr marL="411529" lvl="1" indent="-205765" algn="ctr">
              <a:lnSpc>
                <a:spcPts val="2668"/>
              </a:lnSpc>
              <a:buFont typeface="Arial"/>
              <a:buChar char="•"/>
            </a:pPr>
            <a:r>
              <a:rPr lang="en-US" sz="1906" b="1">
                <a:solidFill>
                  <a:srgbClr val="5F3402"/>
                </a:solidFill>
                <a:latin typeface="Open Sans Bold"/>
                <a:ea typeface="Open Sans Bold"/>
                <a:cs typeface="Open Sans Bold"/>
                <a:sym typeface="Open Sans Bold"/>
              </a:rPr>
              <a:t>Blockade and restricted trade → difficulty importing production supplies or exporting products.</a:t>
            </a:r>
          </a:p>
          <a:p>
            <a:pPr marL="411529" lvl="1" indent="-205765" algn="ctr">
              <a:lnSpc>
                <a:spcPts val="2668"/>
              </a:lnSpc>
              <a:buFont typeface="Arial"/>
              <a:buChar char="•"/>
            </a:pPr>
            <a:r>
              <a:rPr lang="en-US" sz="1906" b="1">
                <a:solidFill>
                  <a:srgbClr val="5F3402"/>
                </a:solidFill>
                <a:latin typeface="Open Sans Bold"/>
                <a:ea typeface="Open Sans Bold"/>
                <a:cs typeface="Open Sans Bold"/>
                <a:sym typeface="Open Sans Bold"/>
              </a:rPr>
              <a:t>Water and irrigation issues → limited water affects animal rearing and milk production.</a:t>
            </a:r>
          </a:p>
          <a:p>
            <a:pPr marL="411529" lvl="1" indent="-205765" algn="ctr">
              <a:lnSpc>
                <a:spcPts val="2668"/>
              </a:lnSpc>
              <a:buFont typeface="Arial"/>
              <a:buChar char="•"/>
            </a:pPr>
            <a:r>
              <a:rPr lang="en-US" sz="1906" b="1">
                <a:solidFill>
                  <a:srgbClr val="5F3402"/>
                </a:solidFill>
                <a:latin typeface="Open Sans Bold"/>
                <a:ea typeface="Open Sans Bold"/>
                <a:cs typeface="Open Sans Bold"/>
                <a:sym typeface="Open Sans Bold"/>
              </a:rPr>
              <a:t>Economic challenges → high costs and difficulty accessing equipment and feed.</a:t>
            </a:r>
          </a:p>
          <a:p>
            <a:pPr algn="ctr">
              <a:lnSpc>
                <a:spcPts val="2668"/>
              </a:lnSpc>
            </a:pPr>
            <a:endParaRPr lang="en-US" sz="1906" b="1">
              <a:solidFill>
                <a:srgbClr val="5F3402"/>
              </a:solidFill>
              <a:latin typeface="Open Sans Bold"/>
              <a:ea typeface="Open Sans Bold"/>
              <a:cs typeface="Open Sans Bold"/>
              <a:sym typeface="Open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477983" y="2754253"/>
            <a:ext cx="9332034" cy="5956887"/>
          </a:xfrm>
          <a:prstGeom prst="rect">
            <a:avLst/>
          </a:prstGeom>
        </p:spPr>
        <p:txBody>
          <a:bodyPr lIns="0" tIns="0" rIns="0" bIns="0" rtlCol="0" anchor="t">
            <a:spAutoFit/>
          </a:bodyPr>
          <a:lstStyle/>
          <a:p>
            <a:pPr algn="ctr">
              <a:lnSpc>
                <a:spcPts val="5156"/>
              </a:lnSpc>
            </a:pPr>
            <a:r>
              <a:rPr lang="en-US" sz="3683" dirty="0">
                <a:solidFill>
                  <a:srgbClr val="5F3402"/>
                </a:solidFill>
                <a:latin typeface="Open Sans"/>
                <a:ea typeface="Open Sans"/>
                <a:cs typeface="Open Sans"/>
                <a:sym typeface="Open Sans"/>
              </a:rPr>
              <a:t>Mennatullah Ahmed (</a:t>
            </a:r>
            <a:r>
              <a:rPr lang="en-US" sz="3683" b="1" i="1" dirty="0">
                <a:solidFill>
                  <a:srgbClr val="5F3402"/>
                </a:solidFill>
                <a:latin typeface="Open Sans Bold Italics"/>
                <a:ea typeface="Open Sans Bold Italics"/>
                <a:cs typeface="Open Sans Bold Italics"/>
                <a:sym typeface="Open Sans Bold Italics"/>
              </a:rPr>
              <a:t>LEADER</a:t>
            </a:r>
            <a:r>
              <a:rPr lang="en-US" sz="3683" dirty="0">
                <a:solidFill>
                  <a:srgbClr val="5F3402"/>
                </a:solidFill>
                <a:latin typeface="Open Sans"/>
                <a:ea typeface="Open Sans"/>
                <a:cs typeface="Open Sans"/>
                <a:sym typeface="Open Sans"/>
              </a:rPr>
              <a:t>)</a:t>
            </a:r>
          </a:p>
          <a:p>
            <a:pPr algn="ctr">
              <a:lnSpc>
                <a:spcPts val="5156"/>
              </a:lnSpc>
            </a:pPr>
            <a:r>
              <a:rPr lang="en-US" sz="3683" dirty="0">
                <a:solidFill>
                  <a:srgbClr val="5F3402"/>
                </a:solidFill>
                <a:latin typeface="Open Sans"/>
                <a:ea typeface="Open Sans"/>
                <a:cs typeface="Open Sans"/>
                <a:sym typeface="Open Sans"/>
              </a:rPr>
              <a:t>Kareema Hesham </a:t>
            </a:r>
          </a:p>
          <a:p>
            <a:pPr algn="ctr">
              <a:lnSpc>
                <a:spcPts val="5156"/>
              </a:lnSpc>
            </a:pPr>
            <a:r>
              <a:rPr lang="en-US" sz="3683" dirty="0">
                <a:solidFill>
                  <a:srgbClr val="5F3402"/>
                </a:solidFill>
                <a:latin typeface="Open Sans"/>
                <a:ea typeface="Open Sans"/>
                <a:cs typeface="Open Sans"/>
                <a:sym typeface="Open Sans"/>
              </a:rPr>
              <a:t>Asmaa </a:t>
            </a:r>
            <a:r>
              <a:rPr lang="en-US" sz="3683" dirty="0" err="1">
                <a:solidFill>
                  <a:srgbClr val="5F3402"/>
                </a:solidFill>
                <a:latin typeface="Open Sans"/>
                <a:ea typeface="Open Sans"/>
                <a:cs typeface="Open Sans"/>
                <a:sym typeface="Open Sans"/>
              </a:rPr>
              <a:t>Abolyazed</a:t>
            </a:r>
            <a:endParaRPr lang="en-US" sz="3683" dirty="0">
              <a:solidFill>
                <a:srgbClr val="5F3402"/>
              </a:solidFill>
              <a:latin typeface="Open Sans"/>
              <a:ea typeface="Open Sans"/>
              <a:cs typeface="Open Sans"/>
              <a:sym typeface="Open Sans"/>
            </a:endParaRPr>
          </a:p>
          <a:p>
            <a:pPr algn="ctr">
              <a:lnSpc>
                <a:spcPts val="5156"/>
              </a:lnSpc>
            </a:pPr>
            <a:r>
              <a:rPr lang="en-US" sz="3683" dirty="0">
                <a:solidFill>
                  <a:srgbClr val="5F3402"/>
                </a:solidFill>
                <a:latin typeface="Open Sans"/>
                <a:ea typeface="Open Sans"/>
                <a:cs typeface="Open Sans"/>
                <a:sym typeface="Open Sans"/>
              </a:rPr>
              <a:t>Nahed Mostafa </a:t>
            </a:r>
          </a:p>
          <a:p>
            <a:pPr algn="ctr">
              <a:lnSpc>
                <a:spcPts val="5156"/>
              </a:lnSpc>
            </a:pPr>
            <a:r>
              <a:rPr lang="en-US" sz="3683" dirty="0">
                <a:solidFill>
                  <a:srgbClr val="5F3402"/>
                </a:solidFill>
                <a:latin typeface="Open Sans"/>
                <a:ea typeface="Open Sans"/>
                <a:cs typeface="Open Sans"/>
                <a:sym typeface="Open Sans"/>
              </a:rPr>
              <a:t>Muhammed Osama</a:t>
            </a:r>
          </a:p>
          <a:p>
            <a:pPr algn="ctr">
              <a:lnSpc>
                <a:spcPts val="5156"/>
              </a:lnSpc>
            </a:pPr>
            <a:r>
              <a:rPr lang="en-US" sz="3683" dirty="0">
                <a:solidFill>
                  <a:srgbClr val="5F3402"/>
                </a:solidFill>
                <a:latin typeface="Open Sans"/>
                <a:ea typeface="Open Sans"/>
                <a:cs typeface="Open Sans"/>
                <a:sym typeface="Open Sans"/>
              </a:rPr>
              <a:t>Mostafa </a:t>
            </a:r>
            <a:r>
              <a:rPr lang="en-US" sz="3683" dirty="0" err="1">
                <a:solidFill>
                  <a:srgbClr val="5F3402"/>
                </a:solidFill>
                <a:latin typeface="Open Sans"/>
                <a:ea typeface="Open Sans"/>
                <a:cs typeface="Open Sans"/>
                <a:sym typeface="Open Sans"/>
              </a:rPr>
              <a:t>Elzantoot</a:t>
            </a:r>
            <a:endParaRPr lang="en-US" sz="3683" dirty="0">
              <a:solidFill>
                <a:srgbClr val="5F3402"/>
              </a:solidFill>
              <a:latin typeface="Open Sans"/>
              <a:ea typeface="Open Sans"/>
              <a:cs typeface="Open Sans"/>
              <a:sym typeface="Open Sans"/>
            </a:endParaRPr>
          </a:p>
          <a:p>
            <a:pPr algn="ctr">
              <a:lnSpc>
                <a:spcPts val="5156"/>
              </a:lnSpc>
            </a:pPr>
            <a:r>
              <a:rPr lang="en-US" sz="3683" dirty="0">
                <a:solidFill>
                  <a:srgbClr val="5F3402"/>
                </a:solidFill>
                <a:latin typeface="Open Sans"/>
                <a:ea typeface="Open Sans"/>
                <a:cs typeface="Open Sans"/>
                <a:sym typeface="Open Sans"/>
              </a:rPr>
              <a:t>Mostafa </a:t>
            </a:r>
            <a:r>
              <a:rPr lang="en-US" sz="3683" dirty="0" err="1">
                <a:solidFill>
                  <a:srgbClr val="5F3402"/>
                </a:solidFill>
                <a:latin typeface="Open Sans"/>
                <a:ea typeface="Open Sans"/>
                <a:cs typeface="Open Sans"/>
                <a:sym typeface="Open Sans"/>
              </a:rPr>
              <a:t>Elfrmawy</a:t>
            </a:r>
            <a:endParaRPr lang="en-US" sz="3683" dirty="0">
              <a:solidFill>
                <a:srgbClr val="5F3402"/>
              </a:solidFill>
              <a:latin typeface="Open Sans"/>
              <a:ea typeface="Open Sans"/>
              <a:cs typeface="Open Sans"/>
              <a:sym typeface="Open Sans"/>
            </a:endParaRPr>
          </a:p>
          <a:p>
            <a:pPr algn="ctr">
              <a:lnSpc>
                <a:spcPts val="5156"/>
              </a:lnSpc>
            </a:pPr>
            <a:endParaRPr lang="en-US" sz="3683" dirty="0">
              <a:solidFill>
                <a:srgbClr val="5F3402"/>
              </a:solidFill>
              <a:latin typeface="Open Sans"/>
              <a:ea typeface="Open Sans"/>
              <a:cs typeface="Open Sans"/>
              <a:sym typeface="Open Sans"/>
            </a:endParaRPr>
          </a:p>
          <a:p>
            <a:pPr algn="ctr">
              <a:lnSpc>
                <a:spcPts val="5156"/>
              </a:lnSpc>
            </a:pPr>
            <a:r>
              <a:rPr lang="en-US" sz="3683" dirty="0">
                <a:solidFill>
                  <a:srgbClr val="5F3402"/>
                </a:solidFill>
                <a:latin typeface="Open Sans"/>
                <a:ea typeface="Open Sans"/>
                <a:cs typeface="Open Sans"/>
                <a:sym typeface="Open Sans"/>
              </a:rPr>
              <a:t>Eng: Eman Ghanem (</a:t>
            </a:r>
            <a:r>
              <a:rPr lang="en-US" sz="3683" b="1" i="1" dirty="0">
                <a:solidFill>
                  <a:srgbClr val="5F3402"/>
                </a:solidFill>
                <a:latin typeface="Open Sans Bold Italics"/>
                <a:ea typeface="Open Sans Bold Italics"/>
                <a:cs typeface="Open Sans Bold Italics"/>
                <a:sym typeface="Open Sans Bold Italics"/>
              </a:rPr>
              <a:t>Instructor</a:t>
            </a:r>
            <a:r>
              <a:rPr lang="en-US" sz="3683" dirty="0">
                <a:solidFill>
                  <a:srgbClr val="5F3402"/>
                </a:solidFill>
                <a:latin typeface="Open Sans"/>
                <a:ea typeface="Open Sans"/>
                <a:cs typeface="Open Sans"/>
                <a:sym typeface="Open Sans"/>
              </a:rPr>
              <a:t>)</a:t>
            </a:r>
          </a:p>
        </p:txBody>
      </p:sp>
      <p:sp>
        <p:nvSpPr>
          <p:cNvPr id="12" name="Freeform 12"/>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2748161" y="1462292"/>
            <a:ext cx="12791677" cy="1111250"/>
          </a:xfrm>
          <a:prstGeom prst="rect">
            <a:avLst/>
          </a:prstGeom>
        </p:spPr>
        <p:txBody>
          <a:bodyPr lIns="0" tIns="0" rIns="0" bIns="0" rtlCol="0" anchor="t">
            <a:spAutoFit/>
          </a:bodyPr>
          <a:lstStyle/>
          <a:p>
            <a:pPr algn="ctr">
              <a:lnSpc>
                <a:spcPts val="9100"/>
              </a:lnSpc>
            </a:pPr>
            <a:r>
              <a:rPr lang="en-US" sz="6500" spc="754">
                <a:solidFill>
                  <a:srgbClr val="5F3402"/>
                </a:solidFill>
                <a:latin typeface="Libre Baskerville"/>
                <a:ea typeface="Libre Baskerville"/>
                <a:cs typeface="Libre Baskerville"/>
                <a:sym typeface="Libre Baskerville"/>
              </a:rPr>
              <a:t>TEAM MEMBERS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5"/>
            <a:stretch>
              <a:fillRect/>
            </a:stretch>
          </a:blipFill>
        </p:spPr>
        <p:txBody>
          <a:bodyPr/>
          <a:lstStyle/>
          <a:p>
            <a:endParaRPr lang="en-US"/>
          </a:p>
        </p:txBody>
      </p:sp>
      <p:sp>
        <p:nvSpPr>
          <p:cNvPr id="8" name="Freeform 8"/>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6"/>
            <a:stretch>
              <a:fillRect/>
            </a:stretch>
          </a:blipFill>
        </p:spPr>
        <p:txBody>
          <a:bodyPr/>
          <a:lstStyle/>
          <a:p>
            <a:endParaRPr lang="en-US"/>
          </a:p>
        </p:txBody>
      </p:sp>
      <p:pic>
        <p:nvPicPr>
          <p:cNvPr id="10" name="Picture 9" descr="A person walking on a street with graphs and charts&#10;&#10;AI-generated content may be incorrect.">
            <a:extLst>
              <a:ext uri="{FF2B5EF4-FFF2-40B4-BE49-F238E27FC236}">
                <a16:creationId xmlns:a16="http://schemas.microsoft.com/office/drawing/2014/main" id="{5DD6A0FD-AF36-5C8D-CEB9-DBDBB5A1A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6309" y="1333500"/>
            <a:ext cx="15511463" cy="87354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3149205" y="1192748"/>
            <a:ext cx="11863980" cy="1111250"/>
          </a:xfrm>
          <a:prstGeom prst="rect">
            <a:avLst/>
          </a:prstGeom>
        </p:spPr>
        <p:txBody>
          <a:bodyPr lIns="0" tIns="0" rIns="0" bIns="0" rtlCol="0" anchor="t">
            <a:spAutoFit/>
          </a:bodyPr>
          <a:lstStyle/>
          <a:p>
            <a:pPr algn="ctr">
              <a:lnSpc>
                <a:spcPts val="9100"/>
              </a:lnSpc>
            </a:pPr>
            <a:r>
              <a:rPr lang="en-US" sz="6500">
                <a:solidFill>
                  <a:srgbClr val="5F3402"/>
                </a:solidFill>
                <a:latin typeface="Libre Baskerville"/>
                <a:ea typeface="Libre Baskerville"/>
                <a:cs typeface="Libre Baskerville"/>
                <a:sym typeface="Libre Baskerville"/>
              </a:rPr>
              <a:t>HEALTH</a:t>
            </a:r>
          </a:p>
        </p:txBody>
      </p:sp>
      <p:sp>
        <p:nvSpPr>
          <p:cNvPr id="12" name="TextBox 12"/>
          <p:cNvSpPr txBox="1"/>
          <p:nvPr/>
        </p:nvSpPr>
        <p:spPr>
          <a:xfrm>
            <a:off x="4329602" y="2256373"/>
            <a:ext cx="9628796" cy="8227791"/>
          </a:xfrm>
          <a:prstGeom prst="rect">
            <a:avLst/>
          </a:prstGeom>
        </p:spPr>
        <p:txBody>
          <a:bodyPr lIns="0" tIns="0" rIns="0" bIns="0" rtlCol="0" anchor="t">
            <a:spAutoFit/>
          </a:bodyPr>
          <a:lstStyle/>
          <a:p>
            <a:pPr algn="ctr">
              <a:lnSpc>
                <a:spcPts val="2724"/>
              </a:lnSpc>
            </a:pPr>
            <a:r>
              <a:rPr lang="en-US" sz="1946">
                <a:solidFill>
                  <a:srgbClr val="5F3402"/>
                </a:solidFill>
                <a:latin typeface="Open Sans"/>
                <a:ea typeface="Open Sans"/>
                <a:cs typeface="Open Sans"/>
                <a:sym typeface="Open Sans"/>
              </a:rPr>
              <a:t>F</a:t>
            </a:r>
            <a:r>
              <a:rPr lang="en-US" sz="1946" b="1">
                <a:solidFill>
                  <a:srgbClr val="5F3402"/>
                </a:solidFill>
                <a:latin typeface="Open Sans Bold"/>
                <a:ea typeface="Open Sans Bold"/>
                <a:cs typeface="Open Sans Bold"/>
                <a:sym typeface="Open Sans Bold"/>
              </a:rPr>
              <a:t>rom 2010 to 2013, health conditions across Ukraine, Gaza, Sudan, and Syria were relatively stable, with life expectancy ranging from 70–75 years in Ukraine and Gaza and 62–65 years in Sudan and Syria, low death rates, and strong child immunization. Syria experienced a major shock from 2011 to 2016 due to war, with life expectancy dropping from 65 to 62 years, death rates rising sharply, and measles immunization falling from 90% to below 60%, heavily affecting children. Gaza faced repeated shocks between 2012 and 2023, with fluctuating life expectancy and death rates, repeated immunization collapses followed by fragile recoveries, and a healthcare system repeatedly overwhelmed. Sudan experienced a slow structural collapse from 2015 to 2024, with steadily rising death rates, immunization coverage sometimes falling below 50–55%, and unstable life expectancy. Ukraine faced a sudden shock in 2022, with life expectancy starting to decline, death rates spiking, and immunization coverage dropping. Populations were also heavily affected: Ukraine and Syria experienced large-scale migration, Sudan faced internal displacement, and Gaza suffered extreme population density. The core message is clear: war does not kill just once—it kills slowly every year, shortening lifespans, leaving children unvaccinated, collapsing healthcare systems, and displacing millions.</a:t>
            </a:r>
          </a:p>
          <a:p>
            <a:pPr algn="ctr">
              <a:lnSpc>
                <a:spcPts val="2724"/>
              </a:lnSpc>
            </a:pPr>
            <a:endParaRPr lang="en-US" sz="1946" b="1">
              <a:solidFill>
                <a:srgbClr val="5F3402"/>
              </a:solidFill>
              <a:latin typeface="Open Sans Bold"/>
              <a:ea typeface="Open Sans Bold"/>
              <a:cs typeface="Open Sans Bold"/>
              <a:sym typeface="Open Sans Bold"/>
            </a:endParaRPr>
          </a:p>
          <a:p>
            <a:pPr algn="ctr">
              <a:lnSpc>
                <a:spcPts val="2724"/>
              </a:lnSpc>
            </a:pPr>
            <a:endParaRPr lang="en-US" sz="1946" b="1">
              <a:solidFill>
                <a:srgbClr val="5F3402"/>
              </a:solidFill>
              <a:latin typeface="Open Sans Bold"/>
              <a:ea typeface="Open Sans Bold"/>
              <a:cs typeface="Open Sans Bold"/>
              <a:sym typeface="Open Sans Bold"/>
            </a:endParaRPr>
          </a:p>
          <a:p>
            <a:pPr algn="ctr">
              <a:lnSpc>
                <a:spcPts val="2724"/>
              </a:lnSpc>
            </a:pPr>
            <a:endParaRPr lang="en-US" sz="1946" b="1">
              <a:solidFill>
                <a:srgbClr val="5F3402"/>
              </a:solidFill>
              <a:latin typeface="Open Sans Bold"/>
              <a:ea typeface="Open Sans Bold"/>
              <a:cs typeface="Open Sans Bold"/>
              <a:sym typeface="Open Sans Bold"/>
            </a:endParaRPr>
          </a:p>
          <a:p>
            <a:pPr algn="ctr">
              <a:lnSpc>
                <a:spcPts val="2724"/>
              </a:lnSpc>
            </a:pPr>
            <a:r>
              <a:rPr lang="en-US" sz="1946">
                <a:solidFill>
                  <a:srgbClr val="5F3402"/>
                </a:solidFill>
                <a:latin typeface="Open Sans"/>
                <a:ea typeface="Open Sans"/>
                <a:cs typeface="Open Sans"/>
                <a:sym typeface="Open Sans"/>
              </a:rPr>
              <a:t>.</a:t>
            </a:r>
          </a:p>
          <a:p>
            <a:pPr algn="ctr">
              <a:lnSpc>
                <a:spcPts val="2724"/>
              </a:lnSpc>
            </a:pPr>
            <a:endParaRPr lang="en-US" sz="1946">
              <a:solidFill>
                <a:srgbClr val="5F3402"/>
              </a:solidFill>
              <a:latin typeface="Open Sans"/>
              <a:ea typeface="Open Sans"/>
              <a:cs typeface="Open Sans"/>
              <a:sym typeface="Open Sans"/>
            </a:endParaRPr>
          </a:p>
        </p:txBody>
      </p:sp>
      <p:sp>
        <p:nvSpPr>
          <p:cNvPr id="13" name="Freeform 13"/>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8"/>
            <a:stretch>
              <a:fillRect/>
            </a:stretch>
          </a:blipFill>
        </p:spPr>
        <p:txBody>
          <a:bodyPr/>
          <a:lstStyle/>
          <a:p>
            <a:endParaRPr lang="en-US"/>
          </a:p>
        </p:txBody>
      </p:sp>
      <p:sp>
        <p:nvSpPr>
          <p:cNvPr id="14" name="Freeform 14"/>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5"/>
            <a:stretch>
              <a:fillRect/>
            </a:stretch>
          </a:blipFill>
        </p:spPr>
        <p:txBody>
          <a:bodyPr/>
          <a:lstStyle/>
          <a:p>
            <a:endParaRPr lang="en-US"/>
          </a:p>
        </p:txBody>
      </p:sp>
      <p:sp>
        <p:nvSpPr>
          <p:cNvPr id="8" name="Freeform 8"/>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6"/>
            <a:stretch>
              <a:fillRect/>
            </a:stretch>
          </a:blipFill>
        </p:spPr>
        <p:txBody>
          <a:bodyPr/>
          <a:lstStyle/>
          <a:p>
            <a:endParaRPr lang="en-US"/>
          </a:p>
        </p:txBody>
      </p:sp>
      <p:pic>
        <p:nvPicPr>
          <p:cNvPr id="10" name="Picture 9" descr="A person standing in front of a map&#10;&#10;AI-generated content may be incorrect.">
            <a:extLst>
              <a:ext uri="{FF2B5EF4-FFF2-40B4-BE49-F238E27FC236}">
                <a16:creationId xmlns:a16="http://schemas.microsoft.com/office/drawing/2014/main" id="{C21A7540-978C-CF58-25A4-4A6B144C9C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016" y="1333500"/>
            <a:ext cx="16657331" cy="862391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099574" y="2246848"/>
            <a:ext cx="10166534" cy="8084820"/>
          </a:xfrm>
          <a:prstGeom prst="rect">
            <a:avLst/>
          </a:prstGeom>
        </p:spPr>
        <p:txBody>
          <a:bodyPr lIns="0" tIns="0" rIns="0" bIns="0" rtlCol="0" anchor="t">
            <a:spAutoFit/>
          </a:bodyPr>
          <a:lstStyle/>
          <a:p>
            <a:pPr algn="ctr">
              <a:lnSpc>
                <a:spcPts val="3780"/>
              </a:lnSpc>
            </a:pPr>
            <a:r>
              <a:rPr lang="en-US" sz="2700" b="1">
                <a:solidFill>
                  <a:srgbClr val="5F3402"/>
                </a:solidFill>
                <a:latin typeface="Open Sans Bold"/>
                <a:ea typeface="Open Sans Bold"/>
                <a:cs typeface="Open Sans Bold"/>
                <a:sym typeface="Open Sans Bold"/>
              </a:rPr>
              <a:t>From 2011 to 2024, conflicts in Syria, Gaza, Ukraine, and Sudan caused massive and repeated displacement and deaths, each with distinct patterns. Syria experienced the longest continuous bloodshed, with 75,000–80,000 deaths annually at its peak and millions displaced. Gaza faced extreme military pressure in a small area, displacing 250,000 people in waves, with 25,000 deaths. Ukraine saw a sudden large-scale shock after 2022, displacing 100,000 and causing 15,000 deaths, while Sudan experienced a slow, systemic collapse with 60–70,000 displaced and 5,000 deaths. The real impact is not only the numbers but where people are trapped, showing that war inflicts cumulative, long-term societal damage rather than instant destruction.</a:t>
            </a:r>
          </a:p>
          <a:p>
            <a:pPr algn="ctr">
              <a:lnSpc>
                <a:spcPts val="3780"/>
              </a:lnSpc>
            </a:pPr>
            <a:endParaRPr lang="en-US" sz="2700" b="1">
              <a:solidFill>
                <a:srgbClr val="5F3402"/>
              </a:solidFill>
              <a:latin typeface="Open Sans Bold"/>
              <a:ea typeface="Open Sans Bold"/>
              <a:cs typeface="Open Sans Bold"/>
              <a:sym typeface="Open Sans Bold"/>
            </a:endParaRPr>
          </a:p>
          <a:p>
            <a:pPr algn="ctr">
              <a:lnSpc>
                <a:spcPts val="3780"/>
              </a:lnSpc>
            </a:pPr>
            <a:endParaRPr lang="en-US" sz="2700" b="1">
              <a:solidFill>
                <a:srgbClr val="5F3402"/>
              </a:solidFill>
              <a:latin typeface="Open Sans Bold"/>
              <a:ea typeface="Open Sans Bold"/>
              <a:cs typeface="Open Sans Bold"/>
              <a:sym typeface="Open Sans Bold"/>
            </a:endParaRPr>
          </a:p>
          <a:p>
            <a:pPr algn="ctr">
              <a:lnSpc>
                <a:spcPts val="3780"/>
              </a:lnSpc>
            </a:pPr>
            <a:endParaRPr lang="en-US" sz="2700" b="1">
              <a:solidFill>
                <a:srgbClr val="5F3402"/>
              </a:solidFill>
              <a:latin typeface="Open Sans Bold"/>
              <a:ea typeface="Open Sans Bold"/>
              <a:cs typeface="Open Sans Bold"/>
              <a:sym typeface="Open Sans Bold"/>
            </a:endParaRPr>
          </a:p>
          <a:p>
            <a:pPr algn="ctr">
              <a:lnSpc>
                <a:spcPts val="3780"/>
              </a:lnSpc>
            </a:pPr>
            <a:endParaRPr lang="en-US" sz="2700" b="1">
              <a:solidFill>
                <a:srgbClr val="5F3402"/>
              </a:solidFill>
              <a:latin typeface="Open Sans Bold"/>
              <a:ea typeface="Open Sans Bold"/>
              <a:cs typeface="Open Sans Bold"/>
              <a:sym typeface="Open Sans Bold"/>
            </a:endParaRPr>
          </a:p>
        </p:txBody>
      </p:sp>
      <p:sp>
        <p:nvSpPr>
          <p:cNvPr id="12" name="Freeform 12"/>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2819357" y="1192748"/>
            <a:ext cx="11863980" cy="1111250"/>
          </a:xfrm>
          <a:prstGeom prst="rect">
            <a:avLst/>
          </a:prstGeom>
        </p:spPr>
        <p:txBody>
          <a:bodyPr lIns="0" tIns="0" rIns="0" bIns="0" rtlCol="0" anchor="t">
            <a:spAutoFit/>
          </a:bodyPr>
          <a:lstStyle/>
          <a:p>
            <a:pPr algn="ctr">
              <a:lnSpc>
                <a:spcPts val="9100"/>
              </a:lnSpc>
            </a:pPr>
            <a:r>
              <a:rPr lang="en-US" sz="6500">
                <a:solidFill>
                  <a:srgbClr val="5F3402"/>
                </a:solidFill>
                <a:latin typeface="Libre Baskerville"/>
                <a:ea typeface="Libre Baskerville"/>
                <a:cs typeface="Libre Baskerville"/>
                <a:sym typeface="Libre Baskerville"/>
              </a:rPr>
              <a:t>SOCIAL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3212010" y="1317984"/>
            <a:ext cx="11863980" cy="1111250"/>
          </a:xfrm>
          <a:prstGeom prst="rect">
            <a:avLst/>
          </a:prstGeom>
        </p:spPr>
        <p:txBody>
          <a:bodyPr lIns="0" tIns="0" rIns="0" bIns="0" rtlCol="0" anchor="t">
            <a:spAutoFit/>
          </a:bodyPr>
          <a:lstStyle/>
          <a:p>
            <a:pPr algn="ctr">
              <a:lnSpc>
                <a:spcPts val="9100"/>
              </a:lnSpc>
            </a:pPr>
            <a:r>
              <a:rPr lang="en-US" sz="6500">
                <a:solidFill>
                  <a:srgbClr val="5F3402"/>
                </a:solidFill>
                <a:latin typeface="Libre Baskerville"/>
                <a:ea typeface="Libre Baskerville"/>
                <a:cs typeface="Libre Baskerville"/>
                <a:sym typeface="Libre Baskerville"/>
              </a:rPr>
              <a:t>EDUCATION</a:t>
            </a:r>
          </a:p>
        </p:txBody>
      </p:sp>
      <p:sp>
        <p:nvSpPr>
          <p:cNvPr id="12" name="TextBox 12"/>
          <p:cNvSpPr txBox="1"/>
          <p:nvPr/>
        </p:nvSpPr>
        <p:spPr>
          <a:xfrm>
            <a:off x="4274806" y="2372084"/>
            <a:ext cx="10104688" cy="6565899"/>
          </a:xfrm>
          <a:prstGeom prst="rect">
            <a:avLst/>
          </a:prstGeom>
        </p:spPr>
        <p:txBody>
          <a:bodyPr lIns="0" tIns="0" rIns="0" bIns="0" rtlCol="0" anchor="t">
            <a:spAutoFit/>
          </a:bodyPr>
          <a:lstStyle/>
          <a:p>
            <a:pPr algn="ctr">
              <a:lnSpc>
                <a:spcPts val="3500"/>
              </a:lnSpc>
            </a:pPr>
            <a:r>
              <a:rPr lang="en-US" sz="2500">
                <a:solidFill>
                  <a:srgbClr val="5F3402"/>
                </a:solidFill>
                <a:latin typeface="Open Sans"/>
                <a:ea typeface="Open Sans"/>
                <a:cs typeface="Open Sans"/>
                <a:sym typeface="Open Sans"/>
              </a:rPr>
              <a:t>In Ukraine, rebuilding damaged schools, improving infrastructure, expanding remote learning through internet and mobile devices, providing psychological support for students and teachers, and protecting schools from attacks are key priorities. In Syria, solutions include rehabilitating schools with safe facilities, distributing remote learning tools, training teachers for conflict-affected environments, and offering psychosocial support to students. Sudan should focus on constructing disaster-resilient schools, enhancing rural education via mobile technology, training teachers for unstable conditions, and supporting families to ensure children’s continuity in education. In Gaza, rebuilding schools quickly, improving electricity and internet access for remote learning, providing psychosocial support, and offering flexible educational alternatives during blockades or attacks are essential.</a:t>
            </a:r>
          </a:p>
          <a:p>
            <a:pPr algn="ctr">
              <a:lnSpc>
                <a:spcPts val="3500"/>
              </a:lnSpc>
            </a:pPr>
            <a:endParaRPr lang="en-US" sz="2500">
              <a:solidFill>
                <a:srgbClr val="5F3402"/>
              </a:solidFill>
              <a:latin typeface="Open Sans"/>
              <a:ea typeface="Open Sans"/>
              <a:cs typeface="Open Sans"/>
              <a:sym typeface="Open Sans"/>
            </a:endParaRPr>
          </a:p>
        </p:txBody>
      </p:sp>
      <p:sp>
        <p:nvSpPr>
          <p:cNvPr id="13" name="Freeform 13"/>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8"/>
            <a:stretch>
              <a:fillRect/>
            </a:stretch>
          </a:blipFill>
        </p:spPr>
        <p:txBody>
          <a:bodyPr/>
          <a:lstStyle/>
          <a:p>
            <a:endParaRPr lang="en-US"/>
          </a:p>
        </p:txBody>
      </p:sp>
      <p:sp>
        <p:nvSpPr>
          <p:cNvPr id="14" name="Freeform 14"/>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260507" y="2412041"/>
            <a:ext cx="9844668" cy="5963020"/>
          </a:xfrm>
          <a:prstGeom prst="rect">
            <a:avLst/>
          </a:prstGeom>
        </p:spPr>
        <p:txBody>
          <a:bodyPr lIns="0" tIns="0" rIns="0" bIns="0" rtlCol="0" anchor="t">
            <a:spAutoFit/>
          </a:bodyPr>
          <a:lstStyle/>
          <a:p>
            <a:pPr algn="ctr">
              <a:lnSpc>
                <a:spcPts val="3165"/>
              </a:lnSpc>
            </a:pPr>
            <a:r>
              <a:rPr lang="en-US" sz="2261">
                <a:solidFill>
                  <a:srgbClr val="5F3402"/>
                </a:solidFill>
                <a:latin typeface="Open Sans"/>
                <a:ea typeface="Open Sans"/>
                <a:cs typeface="Open Sans"/>
                <a:sym typeface="Open Sans"/>
              </a:rPr>
              <a:t>In Ukraine, priorities include supporting local production in agriculture and small-to-medium industries, improving logistics and transport to reduce losses, promoting safe and sustainable foreign trade, and providing small- and medium-sized financing programs for families and local businesses. In Syria, solutions focus on supporting farmers and small factories with production inputs, boosting local production of food and essential goods, easing humanitarian sanctions with transparency, and strengthening internal and external trade to reduce import dependence. Sudan should enhance agricultural and irrigation infrastructure to combat droughts and floods, support small and medium enterprises, stabilize inflation through financial policies, and promote local trade to meet domestic demand. In Gaza, opening safe trade channels, reducing import/export restrictions, supporting small businesses, improving agricultural land and water supply, and offering youth training for small economic projects are key measures.</a:t>
            </a:r>
          </a:p>
        </p:txBody>
      </p:sp>
      <p:sp>
        <p:nvSpPr>
          <p:cNvPr id="12" name="Freeform 12"/>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2943050" y="1192748"/>
            <a:ext cx="11863980" cy="1111250"/>
          </a:xfrm>
          <a:prstGeom prst="rect">
            <a:avLst/>
          </a:prstGeom>
        </p:spPr>
        <p:txBody>
          <a:bodyPr lIns="0" tIns="0" rIns="0" bIns="0" rtlCol="0" anchor="t">
            <a:spAutoFit/>
          </a:bodyPr>
          <a:lstStyle/>
          <a:p>
            <a:pPr algn="ctr">
              <a:lnSpc>
                <a:spcPts val="9100"/>
              </a:lnSpc>
            </a:pPr>
            <a:r>
              <a:rPr lang="en-US" sz="6500">
                <a:solidFill>
                  <a:srgbClr val="5F3402"/>
                </a:solidFill>
                <a:latin typeface="Libre Baskerville"/>
                <a:ea typeface="Libre Baskerville"/>
                <a:cs typeface="Libre Baskerville"/>
                <a:sym typeface="Libre Baskerville"/>
              </a:rPr>
              <a:t>ECONOMIC</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232994" y="2494211"/>
            <a:ext cx="9822013" cy="6355092"/>
          </a:xfrm>
          <a:prstGeom prst="rect">
            <a:avLst/>
          </a:prstGeom>
        </p:spPr>
        <p:txBody>
          <a:bodyPr lIns="0" tIns="0" rIns="0" bIns="0" rtlCol="0" anchor="t">
            <a:spAutoFit/>
          </a:bodyPr>
          <a:lstStyle/>
          <a:p>
            <a:pPr algn="ctr">
              <a:lnSpc>
                <a:spcPts val="3194"/>
              </a:lnSpc>
            </a:pPr>
            <a:r>
              <a:rPr lang="en-US" sz="2281">
                <a:solidFill>
                  <a:srgbClr val="5F3402"/>
                </a:solidFill>
                <a:latin typeface="Open Sans"/>
                <a:ea typeface="Open Sans"/>
                <a:cs typeface="Open Sans"/>
                <a:sym typeface="Open Sans"/>
              </a:rPr>
              <a:t>In Ukraine, key measures include rebuilding hospitals and health centers in affected areas, providing essential medicines and vaccines for children, training healthcare workers for emergencies and conflict situations, and supporting the mental health of civilians and displaced populations. In Syria, solutions involve expanding access to primary healthcare in besieged areas, conducting vaccination campaigns for children and pregnant women, deploying mobile hospitals and medical centers in hard-to-reach regions, and offering psychosocial support to war-affected populations. Sudan should focus on improving healthcare infrastructure to address conflicts and disasters, conducting vaccination and disease control campaigns, training medical teams for natural disasters and emergencies, and ensuring access to clean water and sanitation. In Gaza, priorities include repairing and equipping health facilities, running vaccination programs, supporting mental health after trauma and conflict, and improving medical supplies and pharmaceutical availability.</a:t>
            </a:r>
          </a:p>
        </p:txBody>
      </p:sp>
      <p:sp>
        <p:nvSpPr>
          <p:cNvPr id="12" name="Freeform 12"/>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2819357" y="1421061"/>
            <a:ext cx="11863980" cy="1111250"/>
          </a:xfrm>
          <a:prstGeom prst="rect">
            <a:avLst/>
          </a:prstGeom>
        </p:spPr>
        <p:txBody>
          <a:bodyPr lIns="0" tIns="0" rIns="0" bIns="0" rtlCol="0" anchor="t">
            <a:spAutoFit/>
          </a:bodyPr>
          <a:lstStyle/>
          <a:p>
            <a:pPr algn="ctr">
              <a:lnSpc>
                <a:spcPts val="9100"/>
              </a:lnSpc>
            </a:pPr>
            <a:r>
              <a:rPr lang="en-US" sz="6500">
                <a:solidFill>
                  <a:srgbClr val="5F3402"/>
                </a:solidFill>
                <a:latin typeface="Libre Baskerville"/>
                <a:ea typeface="Libre Baskerville"/>
                <a:cs typeface="Libre Baskerville"/>
                <a:sym typeface="Libre Baskerville"/>
              </a:rPr>
              <a:t>HEALTH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232994" y="2494211"/>
            <a:ext cx="9822013" cy="5956657"/>
          </a:xfrm>
          <a:prstGeom prst="rect">
            <a:avLst/>
          </a:prstGeom>
        </p:spPr>
        <p:txBody>
          <a:bodyPr lIns="0" tIns="0" rIns="0" bIns="0" rtlCol="0" anchor="t">
            <a:spAutoFit/>
          </a:bodyPr>
          <a:lstStyle/>
          <a:p>
            <a:pPr algn="ctr">
              <a:lnSpc>
                <a:spcPts val="3194"/>
              </a:lnSpc>
            </a:pPr>
            <a:r>
              <a:rPr lang="en-US" sz="2281">
                <a:solidFill>
                  <a:srgbClr val="5F3402"/>
                </a:solidFill>
                <a:latin typeface="Open Sans"/>
                <a:ea typeface="Open Sans"/>
                <a:cs typeface="Open Sans"/>
                <a:sym typeface="Open Sans"/>
              </a:rPr>
              <a:t>In Ukraine, solutions include supporting agriculture and rehabilitating damaged land, improving storage and transport systems to reduce losses, providing small farmers with inputs, fertilizers, and equipment, and developing food security programs for the most affected areas. In Syria, priorities involve irrigation programs and cultivating drought-resistant crops, supplying basic agricultural inputs at subsidized prices, boosting local production of vegetables and grains, and improving food supply chains to minimize waste. Sudan should focus on enhancing irrigation, combating droughts and floods, supporting small farmers and agricultural cooperatives, creating safe food storage to mitigate emergencies, and training farmers in sustainable agriculture. In Gaza, key measures include improving farming on limited land using vertical or protected agriculture, enhancing water and irrigation supplies, providing inputs and fertilizers to farmers, and implementing food security programs for the most vulnerable households.</a:t>
            </a:r>
          </a:p>
        </p:txBody>
      </p:sp>
      <p:sp>
        <p:nvSpPr>
          <p:cNvPr id="12" name="Freeform 12"/>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2819357" y="1421061"/>
            <a:ext cx="11863980" cy="1111250"/>
          </a:xfrm>
          <a:prstGeom prst="rect">
            <a:avLst/>
          </a:prstGeom>
        </p:spPr>
        <p:txBody>
          <a:bodyPr lIns="0" tIns="0" rIns="0" bIns="0" rtlCol="0" anchor="t">
            <a:spAutoFit/>
          </a:bodyPr>
          <a:lstStyle/>
          <a:p>
            <a:pPr algn="ctr">
              <a:lnSpc>
                <a:spcPts val="9100"/>
              </a:lnSpc>
            </a:pPr>
            <a:r>
              <a:rPr lang="en-US" sz="6500">
                <a:solidFill>
                  <a:srgbClr val="5F3402"/>
                </a:solidFill>
                <a:latin typeface="Libre Baskerville"/>
                <a:ea typeface="Libre Baskerville"/>
                <a:cs typeface="Libre Baskerville"/>
                <a:sym typeface="Libre Baskerville"/>
              </a:rPr>
              <a:t>FEED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271835" y="2824059"/>
            <a:ext cx="9822013" cy="5558223"/>
          </a:xfrm>
          <a:prstGeom prst="rect">
            <a:avLst/>
          </a:prstGeom>
        </p:spPr>
        <p:txBody>
          <a:bodyPr lIns="0" tIns="0" rIns="0" bIns="0" rtlCol="0" anchor="t">
            <a:spAutoFit/>
          </a:bodyPr>
          <a:lstStyle/>
          <a:p>
            <a:pPr algn="ctr">
              <a:lnSpc>
                <a:spcPts val="3194"/>
              </a:lnSpc>
            </a:pPr>
            <a:r>
              <a:rPr lang="en-US" sz="2281">
                <a:solidFill>
                  <a:srgbClr val="5F3402"/>
                </a:solidFill>
                <a:latin typeface="Open Sans"/>
                <a:ea typeface="Open Sans"/>
                <a:cs typeface="Open Sans"/>
                <a:sym typeface="Open Sans"/>
              </a:rPr>
              <a:t>In Ukraine, key measures include psychosocial support programs for displaced people and children, supporting affected communities through employment and education opportunities, and rebuilding social connections via community activities. In Syria, solutions involve resettlement programs for displaced populations, providing social and psychological assistance to women and children, and promoting social cohesion and community participation. Sudan should focus on supporting communities affected by conflicts and natural disasters, implementing programs to strengthen community peace and local reconciliation, and assisting the poorest families to ensure social stability. In Gaza, priorities include psychosocial support for children and women, rebuilding civil society after conflicts, and supporting small projects to revive economic and social networks.</a:t>
            </a:r>
          </a:p>
          <a:p>
            <a:pPr algn="ctr">
              <a:lnSpc>
                <a:spcPts val="3194"/>
              </a:lnSpc>
            </a:pPr>
            <a:endParaRPr lang="en-US" sz="2281">
              <a:solidFill>
                <a:srgbClr val="5F3402"/>
              </a:solidFill>
              <a:latin typeface="Open Sans"/>
              <a:ea typeface="Open Sans"/>
              <a:cs typeface="Open Sans"/>
              <a:sym typeface="Open Sans"/>
            </a:endParaRPr>
          </a:p>
        </p:txBody>
      </p:sp>
      <p:sp>
        <p:nvSpPr>
          <p:cNvPr id="12" name="Freeform 12"/>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2819357" y="1421061"/>
            <a:ext cx="11863980" cy="1111250"/>
          </a:xfrm>
          <a:prstGeom prst="rect">
            <a:avLst/>
          </a:prstGeom>
        </p:spPr>
        <p:txBody>
          <a:bodyPr lIns="0" tIns="0" rIns="0" bIns="0" rtlCol="0" anchor="t">
            <a:spAutoFit/>
          </a:bodyPr>
          <a:lstStyle/>
          <a:p>
            <a:pPr algn="ctr">
              <a:lnSpc>
                <a:spcPts val="9100"/>
              </a:lnSpc>
            </a:pPr>
            <a:r>
              <a:rPr lang="en-US" sz="6500">
                <a:solidFill>
                  <a:srgbClr val="5F3402"/>
                </a:solidFill>
                <a:latin typeface="Libre Baskerville"/>
                <a:ea typeface="Libre Baskerville"/>
                <a:cs typeface="Libre Baskerville"/>
                <a:sym typeface="Libre Baskerville"/>
              </a:rPr>
              <a:t>SOCIAL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101564" y="3318831"/>
            <a:ext cx="10084872" cy="4496913"/>
          </a:xfrm>
          <a:prstGeom prst="rect">
            <a:avLst/>
          </a:prstGeom>
        </p:spPr>
        <p:txBody>
          <a:bodyPr lIns="0" tIns="0" rIns="0" bIns="0" rtlCol="0" anchor="t">
            <a:spAutoFit/>
          </a:bodyPr>
          <a:lstStyle/>
          <a:p>
            <a:pPr algn="ctr">
              <a:lnSpc>
                <a:spcPts val="3279"/>
              </a:lnSpc>
            </a:pPr>
            <a:r>
              <a:rPr lang="en-US" sz="2342" b="1">
                <a:solidFill>
                  <a:srgbClr val="5F3402"/>
                </a:solidFill>
                <a:latin typeface="Open Sans Bold"/>
                <a:ea typeface="Open Sans Bold"/>
                <a:cs typeface="Open Sans Bold"/>
                <a:sym typeface="Open Sans Bold"/>
              </a:rPr>
              <a:t>Conflicts in Ukraine, Syria, Sudan, and Gaza have caused massive displacement, severely affecting vulnerable populations, especially children. Wars and crises have reduced access to healthcare and education, while local production and income have dropped, making trade essential for survival. Agricultural production, including key crops and dairy, has declined due to conflict, adverse climate conditions, and logistical challenges. Addressing these challenges requires integrated humanitarian, social, and economic interventions, alongside programs that support psychological well-being, community cohesion, and recovery efforts.</a:t>
            </a:r>
          </a:p>
          <a:p>
            <a:pPr algn="ctr">
              <a:lnSpc>
                <a:spcPts val="3279"/>
              </a:lnSpc>
            </a:pPr>
            <a:endParaRPr lang="en-US" sz="2342" b="1">
              <a:solidFill>
                <a:srgbClr val="5F3402"/>
              </a:solidFill>
              <a:latin typeface="Open Sans Bold"/>
              <a:ea typeface="Open Sans Bold"/>
              <a:cs typeface="Open Sans Bold"/>
              <a:sym typeface="Open Sans Bold"/>
            </a:endParaRPr>
          </a:p>
        </p:txBody>
      </p:sp>
      <p:sp>
        <p:nvSpPr>
          <p:cNvPr id="12" name="Freeform 12"/>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2819357" y="1686460"/>
            <a:ext cx="11863980" cy="1111250"/>
          </a:xfrm>
          <a:prstGeom prst="rect">
            <a:avLst/>
          </a:prstGeom>
        </p:spPr>
        <p:txBody>
          <a:bodyPr lIns="0" tIns="0" rIns="0" bIns="0" rtlCol="0" anchor="t">
            <a:spAutoFit/>
          </a:bodyPr>
          <a:lstStyle/>
          <a:p>
            <a:pPr algn="ctr">
              <a:lnSpc>
                <a:spcPts val="9100"/>
              </a:lnSpc>
            </a:pPr>
            <a:r>
              <a:rPr lang="en-US" sz="6500">
                <a:solidFill>
                  <a:srgbClr val="5F3402"/>
                </a:solidFill>
                <a:latin typeface="Libre Baskerville"/>
                <a:ea typeface="Libre Baskerville"/>
                <a:cs typeface="Libre Baskerville"/>
                <a:sym typeface="Libre Baskerville"/>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3965573" y="2911915"/>
            <a:ext cx="10434536" cy="5950585"/>
          </a:xfrm>
          <a:prstGeom prst="rect">
            <a:avLst/>
          </a:prstGeom>
        </p:spPr>
        <p:txBody>
          <a:bodyPr lIns="0" tIns="0" rIns="0" bIns="0" rtlCol="0" anchor="t">
            <a:spAutoFit/>
          </a:bodyPr>
          <a:lstStyle/>
          <a:p>
            <a:pPr algn="ctr">
              <a:lnSpc>
                <a:spcPts val="4340"/>
              </a:lnSpc>
            </a:pPr>
            <a:r>
              <a:rPr lang="en-US" sz="3100">
                <a:solidFill>
                  <a:srgbClr val="5F3402"/>
                </a:solidFill>
                <a:latin typeface="Open Sans"/>
                <a:ea typeface="Open Sans"/>
                <a:cs typeface="Open Sans"/>
                <a:sym typeface="Open Sans"/>
              </a:rPr>
              <a:t>Wars have significant impacts on countries across multiple sectors, not only through physical destruction but also through long-term economic, social, educational, health, and food-related consequences.</a:t>
            </a:r>
          </a:p>
          <a:p>
            <a:pPr algn="ctr">
              <a:lnSpc>
                <a:spcPts val="4340"/>
              </a:lnSpc>
            </a:pPr>
            <a:r>
              <a:rPr lang="en-US" sz="3100">
                <a:solidFill>
                  <a:srgbClr val="5F3402"/>
                </a:solidFill>
                <a:latin typeface="Open Sans"/>
                <a:ea typeface="Open Sans"/>
                <a:cs typeface="Open Sans"/>
                <a:sym typeface="Open Sans"/>
              </a:rPr>
              <a:t>This presentation provides a data-driven analysis of four conflict-affected regions: Gaza, Syria, Sudan, and Ukraine.</a:t>
            </a:r>
          </a:p>
          <a:p>
            <a:pPr algn="ctr">
              <a:lnSpc>
                <a:spcPts val="4340"/>
              </a:lnSpc>
            </a:pPr>
            <a:r>
              <a:rPr lang="en-US" sz="3100">
                <a:solidFill>
                  <a:srgbClr val="5F3402"/>
                </a:solidFill>
                <a:latin typeface="Open Sans"/>
                <a:ea typeface="Open Sans"/>
                <a:cs typeface="Open Sans"/>
                <a:sym typeface="Open Sans"/>
              </a:rPr>
              <a:t>Our goal is to examine how key indicators in these countries changed during periods of conflict and whether war was the main driver behind these changes.</a:t>
            </a:r>
          </a:p>
          <a:p>
            <a:pPr algn="ctr">
              <a:lnSpc>
                <a:spcPts val="4340"/>
              </a:lnSpc>
            </a:pPr>
            <a:endParaRPr lang="en-US" sz="3100">
              <a:solidFill>
                <a:srgbClr val="5F3402"/>
              </a:solidFill>
              <a:latin typeface="Open Sans"/>
              <a:ea typeface="Open Sans"/>
              <a:cs typeface="Open Sans"/>
              <a:sym typeface="Open Sans"/>
            </a:endParaRPr>
          </a:p>
        </p:txBody>
      </p:sp>
      <p:sp>
        <p:nvSpPr>
          <p:cNvPr id="12" name="Freeform 12"/>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17094058" y="-125881"/>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3149205" y="1686460"/>
            <a:ext cx="11863980" cy="1111250"/>
          </a:xfrm>
          <a:prstGeom prst="rect">
            <a:avLst/>
          </a:prstGeom>
        </p:spPr>
        <p:txBody>
          <a:bodyPr lIns="0" tIns="0" rIns="0" bIns="0" rtlCol="0" anchor="t">
            <a:spAutoFit/>
          </a:bodyPr>
          <a:lstStyle/>
          <a:p>
            <a:pPr algn="ctr">
              <a:lnSpc>
                <a:spcPts val="9100"/>
              </a:lnSpc>
            </a:pPr>
            <a:r>
              <a:rPr lang="en-US" sz="6500" spc="682">
                <a:solidFill>
                  <a:srgbClr val="5F3402"/>
                </a:solidFill>
                <a:latin typeface="Libre Baskerville"/>
                <a:ea typeface="Libre Baskerville"/>
                <a:cs typeface="Libre Baskerville"/>
                <a:sym typeface="Libre Baskerville"/>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rot="1139602">
            <a:off x="7535342" y="1235353"/>
            <a:ext cx="9095174" cy="8989064"/>
          </a:xfrm>
          <a:custGeom>
            <a:avLst/>
            <a:gdLst/>
            <a:ahLst/>
            <a:cxnLst/>
            <a:rect l="l" t="t" r="r" b="b"/>
            <a:pathLst>
              <a:path w="9095174" h="8989064">
                <a:moveTo>
                  <a:pt x="0" y="0"/>
                </a:moveTo>
                <a:lnTo>
                  <a:pt x="9095174" y="0"/>
                </a:lnTo>
                <a:lnTo>
                  <a:pt x="9095174" y="8989064"/>
                </a:lnTo>
                <a:lnTo>
                  <a:pt x="0" y="8989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500955" y="3229400"/>
            <a:ext cx="15286090" cy="4910656"/>
          </a:xfrm>
          <a:custGeom>
            <a:avLst/>
            <a:gdLst/>
            <a:ahLst/>
            <a:cxnLst/>
            <a:rect l="l" t="t" r="r" b="b"/>
            <a:pathLst>
              <a:path w="15286090" h="4910656">
                <a:moveTo>
                  <a:pt x="0" y="0"/>
                </a:moveTo>
                <a:lnTo>
                  <a:pt x="15286090" y="0"/>
                </a:lnTo>
                <a:lnTo>
                  <a:pt x="15286090" y="4910656"/>
                </a:lnTo>
                <a:lnTo>
                  <a:pt x="0" y="4910656"/>
                </a:lnTo>
                <a:lnTo>
                  <a:pt x="0" y="0"/>
                </a:lnTo>
                <a:close/>
              </a:path>
            </a:pathLst>
          </a:custGeom>
          <a:blipFill>
            <a:blip r:embed="rId7">
              <a:alphaModFix amt="92000"/>
            </a:blip>
            <a:stretch>
              <a:fillRect/>
            </a:stretch>
          </a:blipFill>
        </p:spPr>
        <p:txBody>
          <a:bodyPr/>
          <a:lstStyle/>
          <a:p>
            <a:endParaRPr lang="en-US"/>
          </a:p>
        </p:txBody>
      </p:sp>
      <p:sp>
        <p:nvSpPr>
          <p:cNvPr id="9" name="TextBox 9"/>
          <p:cNvSpPr txBox="1"/>
          <p:nvPr/>
        </p:nvSpPr>
        <p:spPr>
          <a:xfrm>
            <a:off x="1910918" y="4049725"/>
            <a:ext cx="14466163" cy="1932304"/>
          </a:xfrm>
          <a:prstGeom prst="rect">
            <a:avLst/>
          </a:prstGeom>
        </p:spPr>
        <p:txBody>
          <a:bodyPr lIns="0" tIns="0" rIns="0" bIns="0" rtlCol="0" anchor="t">
            <a:spAutoFit/>
          </a:bodyPr>
          <a:lstStyle/>
          <a:p>
            <a:pPr algn="ctr">
              <a:lnSpc>
                <a:spcPts val="15820"/>
              </a:lnSpc>
            </a:pPr>
            <a:r>
              <a:rPr lang="en-US" sz="11300">
                <a:solidFill>
                  <a:srgbClr val="5F3402"/>
                </a:solidFill>
                <a:latin typeface="Libre Baskerville"/>
                <a:ea typeface="Libre Baskerville"/>
                <a:cs typeface="Libre Baskerville"/>
                <a:sym typeface="Libre Baskerville"/>
              </a:rPr>
              <a:t>THANK YOU</a:t>
            </a:r>
          </a:p>
        </p:txBody>
      </p:sp>
      <p:sp>
        <p:nvSpPr>
          <p:cNvPr id="10" name="Freeform 10"/>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8"/>
            <a:stretch>
              <a:fillRect/>
            </a:stretch>
          </a:blipFill>
        </p:spPr>
        <p:txBody>
          <a:bodyPr/>
          <a:lstStyle/>
          <a:p>
            <a:endParaRPr lang="en-US"/>
          </a:p>
        </p:txBody>
      </p:sp>
      <p:sp>
        <p:nvSpPr>
          <p:cNvPr id="11" name="Freeform 11"/>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525733"/>
            <a:ext cx="9739010" cy="11302295"/>
          </a:xfrm>
          <a:custGeom>
            <a:avLst/>
            <a:gdLst/>
            <a:ahLst/>
            <a:cxnLst/>
            <a:rect l="l" t="t" r="r" b="b"/>
            <a:pathLst>
              <a:path w="9739010" h="11302295">
                <a:moveTo>
                  <a:pt x="0" y="0"/>
                </a:moveTo>
                <a:lnTo>
                  <a:pt x="9739010" y="0"/>
                </a:lnTo>
                <a:lnTo>
                  <a:pt x="9739010" y="11302295"/>
                </a:lnTo>
                <a:lnTo>
                  <a:pt x="0" y="11302295"/>
                </a:lnTo>
                <a:lnTo>
                  <a:pt x="0" y="0"/>
                </a:lnTo>
                <a:close/>
              </a:path>
            </a:pathLst>
          </a:custGeom>
          <a:blipFill>
            <a:blip r:embed="rId2"/>
            <a:stretch>
              <a:fillRect l="-98404" t="-8839" b="-8839"/>
            </a:stretch>
          </a:blipFill>
        </p:spPr>
        <p:txBody>
          <a:bodyPr/>
          <a:lstStyle/>
          <a:p>
            <a:endParaRPr lang="en-US"/>
          </a:p>
        </p:txBody>
      </p:sp>
      <p:sp>
        <p:nvSpPr>
          <p:cNvPr id="3" name="Freeform 3"/>
          <p:cNvSpPr/>
          <p:nvPr/>
        </p:nvSpPr>
        <p:spPr>
          <a:xfrm>
            <a:off x="-517328" y="-507647"/>
            <a:ext cx="9739010" cy="11302295"/>
          </a:xfrm>
          <a:custGeom>
            <a:avLst/>
            <a:gdLst/>
            <a:ahLst/>
            <a:cxnLst/>
            <a:rect l="l" t="t" r="r" b="b"/>
            <a:pathLst>
              <a:path w="9739010" h="11302295">
                <a:moveTo>
                  <a:pt x="0" y="0"/>
                </a:moveTo>
                <a:lnTo>
                  <a:pt x="9739010" y="0"/>
                </a:lnTo>
                <a:lnTo>
                  <a:pt x="9739010" y="11302294"/>
                </a:lnTo>
                <a:lnTo>
                  <a:pt x="0" y="11302294"/>
                </a:lnTo>
                <a:lnTo>
                  <a:pt x="0" y="0"/>
                </a:lnTo>
                <a:close/>
              </a:path>
            </a:pathLst>
          </a:custGeom>
          <a:blipFill>
            <a:blip r:embed="rId2"/>
            <a:stretch>
              <a:fillRect t="-8839" r="-98404" b="-8839"/>
            </a:stretch>
          </a:blipFill>
        </p:spPr>
        <p:txBody>
          <a:bodyPr/>
          <a:lstStyle/>
          <a:p>
            <a:endParaRPr lang="en-US"/>
          </a:p>
        </p:txBody>
      </p:sp>
      <p:sp>
        <p:nvSpPr>
          <p:cNvPr id="4" name="Freeform 4"/>
          <p:cNvSpPr/>
          <p:nvPr/>
        </p:nvSpPr>
        <p:spPr>
          <a:xfrm>
            <a:off x="-478487" y="631982"/>
            <a:ext cx="9362226" cy="10427682"/>
          </a:xfrm>
          <a:custGeom>
            <a:avLst/>
            <a:gdLst/>
            <a:ahLst/>
            <a:cxnLst/>
            <a:rect l="l" t="t" r="r" b="b"/>
            <a:pathLst>
              <a:path w="9362226" h="10427682">
                <a:moveTo>
                  <a:pt x="0" y="0"/>
                </a:moveTo>
                <a:lnTo>
                  <a:pt x="9362226" y="0"/>
                </a:lnTo>
                <a:lnTo>
                  <a:pt x="9362226" y="10427681"/>
                </a:lnTo>
                <a:lnTo>
                  <a:pt x="0" y="10427681"/>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5" name="Freeform 5"/>
          <p:cNvSpPr/>
          <p:nvPr/>
        </p:nvSpPr>
        <p:spPr>
          <a:xfrm>
            <a:off x="8752641" y="631982"/>
            <a:ext cx="10130369" cy="10427682"/>
          </a:xfrm>
          <a:custGeom>
            <a:avLst/>
            <a:gdLst/>
            <a:ahLst/>
            <a:cxnLst/>
            <a:rect l="l" t="t" r="r" b="b"/>
            <a:pathLst>
              <a:path w="10130369" h="10427682">
                <a:moveTo>
                  <a:pt x="0" y="0"/>
                </a:moveTo>
                <a:lnTo>
                  <a:pt x="10130369" y="0"/>
                </a:lnTo>
                <a:lnTo>
                  <a:pt x="10130369" y="10427681"/>
                </a:lnTo>
                <a:lnTo>
                  <a:pt x="0" y="10427681"/>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sp>
        <p:nvSpPr>
          <p:cNvPr id="6" name="Freeform 6"/>
          <p:cNvSpPr/>
          <p:nvPr/>
        </p:nvSpPr>
        <p:spPr>
          <a:xfrm>
            <a:off x="9521323" y="663375"/>
            <a:ext cx="5823627" cy="8960250"/>
          </a:xfrm>
          <a:custGeom>
            <a:avLst/>
            <a:gdLst/>
            <a:ahLst/>
            <a:cxnLst/>
            <a:rect l="l" t="t" r="r" b="b"/>
            <a:pathLst>
              <a:path w="5823627" h="8960250">
                <a:moveTo>
                  <a:pt x="0" y="0"/>
                </a:moveTo>
                <a:lnTo>
                  <a:pt x="5823627" y="0"/>
                </a:lnTo>
                <a:lnTo>
                  <a:pt x="5823627" y="8960250"/>
                </a:lnTo>
                <a:lnTo>
                  <a:pt x="0" y="8960250"/>
                </a:lnTo>
                <a:lnTo>
                  <a:pt x="0" y="0"/>
                </a:lnTo>
                <a:close/>
              </a:path>
            </a:pathLst>
          </a:custGeom>
          <a:blipFill>
            <a:blip r:embed="rId5">
              <a:alphaModFix amt="93000"/>
            </a:blip>
            <a:stretch>
              <a:fillRect l="-114103" t="-1834" b="-1834"/>
            </a:stretch>
          </a:blipFill>
        </p:spPr>
        <p:txBody>
          <a:bodyPr/>
          <a:lstStyle/>
          <a:p>
            <a:endParaRPr lang="en-US"/>
          </a:p>
        </p:txBody>
      </p:sp>
      <p:sp>
        <p:nvSpPr>
          <p:cNvPr id="7" name="Freeform 7"/>
          <p:cNvSpPr/>
          <p:nvPr/>
        </p:nvSpPr>
        <p:spPr>
          <a:xfrm>
            <a:off x="2951749" y="663375"/>
            <a:ext cx="6569574" cy="8960250"/>
          </a:xfrm>
          <a:custGeom>
            <a:avLst/>
            <a:gdLst/>
            <a:ahLst/>
            <a:cxnLst/>
            <a:rect l="l" t="t" r="r" b="b"/>
            <a:pathLst>
              <a:path w="6569574" h="8960250">
                <a:moveTo>
                  <a:pt x="0" y="0"/>
                </a:moveTo>
                <a:lnTo>
                  <a:pt x="6569574" y="0"/>
                </a:lnTo>
                <a:lnTo>
                  <a:pt x="6569574" y="8960250"/>
                </a:lnTo>
                <a:lnTo>
                  <a:pt x="0" y="8960250"/>
                </a:lnTo>
                <a:lnTo>
                  <a:pt x="0" y="0"/>
                </a:lnTo>
                <a:close/>
              </a:path>
            </a:pathLst>
          </a:custGeom>
          <a:blipFill>
            <a:blip r:embed="rId5">
              <a:alphaModFix amt="93000"/>
            </a:blip>
            <a:stretch>
              <a:fillRect t="-1549" r="-88746" b="-1549"/>
            </a:stretch>
          </a:blipFill>
        </p:spPr>
        <p:txBody>
          <a:bodyPr/>
          <a:lstStyle/>
          <a:p>
            <a:endParaRPr lang="en-US"/>
          </a:p>
        </p:txBody>
      </p:sp>
      <p:sp>
        <p:nvSpPr>
          <p:cNvPr id="8" name="Freeform 8"/>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9" name="Freeform 9"/>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2951749" y="1192748"/>
            <a:ext cx="11863980" cy="1111250"/>
          </a:xfrm>
          <a:prstGeom prst="rect">
            <a:avLst/>
          </a:prstGeom>
        </p:spPr>
        <p:txBody>
          <a:bodyPr lIns="0" tIns="0" rIns="0" bIns="0" rtlCol="0" anchor="t">
            <a:spAutoFit/>
          </a:bodyPr>
          <a:lstStyle/>
          <a:p>
            <a:pPr algn="ctr">
              <a:lnSpc>
                <a:spcPts val="9100"/>
              </a:lnSpc>
            </a:pPr>
            <a:r>
              <a:rPr lang="en-US" sz="6500" spc="923">
                <a:solidFill>
                  <a:srgbClr val="5F3402"/>
                </a:solidFill>
                <a:latin typeface="Libre Baskerville"/>
                <a:ea typeface="Libre Baskerville"/>
                <a:cs typeface="Libre Baskerville"/>
                <a:sym typeface="Libre Baskerville"/>
              </a:rPr>
              <a:t>BACKGROUND</a:t>
            </a:r>
          </a:p>
        </p:txBody>
      </p:sp>
      <p:sp>
        <p:nvSpPr>
          <p:cNvPr id="11" name="TextBox 11"/>
          <p:cNvSpPr txBox="1"/>
          <p:nvPr/>
        </p:nvSpPr>
        <p:spPr>
          <a:xfrm>
            <a:off x="3849798" y="2200475"/>
            <a:ext cx="10743768" cy="7262495"/>
          </a:xfrm>
          <a:prstGeom prst="rect">
            <a:avLst/>
          </a:prstGeom>
        </p:spPr>
        <p:txBody>
          <a:bodyPr lIns="0" tIns="0" rIns="0" bIns="0" rtlCol="0" anchor="t">
            <a:spAutoFit/>
          </a:bodyPr>
          <a:lstStyle/>
          <a:p>
            <a:pPr algn="ctr">
              <a:lnSpc>
                <a:spcPts val="3430"/>
              </a:lnSpc>
            </a:pPr>
            <a:r>
              <a:rPr lang="en-US" sz="2450">
                <a:solidFill>
                  <a:srgbClr val="5F3402"/>
                </a:solidFill>
                <a:latin typeface="Open Sans"/>
                <a:ea typeface="Open Sans"/>
                <a:cs typeface="Open Sans"/>
                <a:sym typeface="Open Sans"/>
              </a:rPr>
              <a:t>Each of the selected regions has experienced prolonged or intense conflict:</a:t>
            </a:r>
          </a:p>
          <a:p>
            <a:pPr algn="ctr">
              <a:lnSpc>
                <a:spcPts val="3430"/>
              </a:lnSpc>
            </a:pPr>
            <a:r>
              <a:rPr lang="en-US" sz="2450">
                <a:solidFill>
                  <a:srgbClr val="5F3402"/>
                </a:solidFill>
                <a:latin typeface="Open Sans"/>
                <a:ea typeface="Open Sans"/>
                <a:cs typeface="Open Sans"/>
                <a:sym typeface="Open Sans"/>
              </a:rPr>
              <a:t>Gaza: Repeated wars and ongoing blockade affecting economy and services.</a:t>
            </a:r>
          </a:p>
          <a:p>
            <a:pPr algn="ctr">
              <a:lnSpc>
                <a:spcPts val="3430"/>
              </a:lnSpc>
            </a:pPr>
            <a:r>
              <a:rPr lang="en-US" sz="2450">
                <a:solidFill>
                  <a:srgbClr val="5F3402"/>
                </a:solidFill>
                <a:latin typeface="Open Sans"/>
                <a:ea typeface="Open Sans"/>
                <a:cs typeface="Open Sans"/>
                <a:sym typeface="Open Sans"/>
              </a:rPr>
              <a:t>Syria: Civil war since 2011 causing displacement and infrastructure damage.</a:t>
            </a:r>
          </a:p>
          <a:p>
            <a:pPr algn="ctr">
              <a:lnSpc>
                <a:spcPts val="3430"/>
              </a:lnSpc>
            </a:pPr>
            <a:r>
              <a:rPr lang="en-US" sz="2450">
                <a:solidFill>
                  <a:srgbClr val="5F3402"/>
                </a:solidFill>
                <a:latin typeface="Open Sans"/>
                <a:ea typeface="Open Sans"/>
                <a:cs typeface="Open Sans"/>
                <a:sym typeface="Open Sans"/>
              </a:rPr>
              <a:t>Sudan: Political instability and internal conflict impacting development.</a:t>
            </a:r>
          </a:p>
          <a:p>
            <a:pPr algn="ctr">
              <a:lnSpc>
                <a:spcPts val="3430"/>
              </a:lnSpc>
            </a:pPr>
            <a:r>
              <a:rPr lang="en-US" sz="2450">
                <a:solidFill>
                  <a:srgbClr val="5F3402"/>
                </a:solidFill>
                <a:latin typeface="Open Sans"/>
                <a:ea typeface="Open Sans"/>
                <a:cs typeface="Open Sans"/>
                <a:sym typeface="Open Sans"/>
              </a:rPr>
              <a:t>Ukraine: Conflict since 2014 and full-scale invasion in 2022 disrupting economy and trade.</a:t>
            </a:r>
          </a:p>
          <a:p>
            <a:pPr algn="ctr">
              <a:lnSpc>
                <a:spcPts val="3430"/>
              </a:lnSpc>
            </a:pPr>
            <a:r>
              <a:rPr lang="en-US" sz="2450">
                <a:solidFill>
                  <a:srgbClr val="5F3402"/>
                </a:solidFill>
                <a:latin typeface="Open Sans"/>
                <a:ea typeface="Open Sans"/>
                <a:cs typeface="Open Sans"/>
                <a:sym typeface="Open Sans"/>
              </a:rPr>
              <a:t>The study uses historical indicators related to:</a:t>
            </a:r>
          </a:p>
          <a:p>
            <a:pPr algn="ctr">
              <a:lnSpc>
                <a:spcPts val="3430"/>
              </a:lnSpc>
            </a:pPr>
            <a:r>
              <a:rPr lang="en-US" sz="2450">
                <a:solidFill>
                  <a:srgbClr val="5F3402"/>
                </a:solidFill>
                <a:latin typeface="Open Sans"/>
                <a:ea typeface="Open Sans"/>
                <a:cs typeface="Open Sans"/>
                <a:sym typeface="Open Sans"/>
              </a:rPr>
              <a:t>GDP, trade, unemployment</a:t>
            </a:r>
          </a:p>
          <a:p>
            <a:pPr algn="ctr">
              <a:lnSpc>
                <a:spcPts val="3430"/>
              </a:lnSpc>
            </a:pPr>
            <a:r>
              <a:rPr lang="en-US" sz="2450">
                <a:solidFill>
                  <a:srgbClr val="5F3402"/>
                </a:solidFill>
                <a:latin typeface="Open Sans"/>
                <a:ea typeface="Open Sans"/>
                <a:cs typeface="Open Sans"/>
                <a:sym typeface="Open Sans"/>
              </a:rPr>
              <a:t>School enrolment &amp; educational damage</a:t>
            </a:r>
          </a:p>
          <a:p>
            <a:pPr algn="ctr">
              <a:lnSpc>
                <a:spcPts val="3430"/>
              </a:lnSpc>
            </a:pPr>
            <a:r>
              <a:rPr lang="en-US" sz="2450">
                <a:solidFill>
                  <a:srgbClr val="5F3402"/>
                </a:solidFill>
                <a:latin typeface="Open Sans"/>
                <a:ea typeface="Open Sans"/>
                <a:cs typeface="Open Sans"/>
                <a:sym typeface="Open Sans"/>
              </a:rPr>
              <a:t>Health system capacity</a:t>
            </a:r>
          </a:p>
          <a:p>
            <a:pPr algn="ctr">
              <a:lnSpc>
                <a:spcPts val="3430"/>
              </a:lnSpc>
            </a:pPr>
            <a:r>
              <a:rPr lang="en-US" sz="2450">
                <a:solidFill>
                  <a:srgbClr val="5F3402"/>
                </a:solidFill>
                <a:latin typeface="Open Sans"/>
                <a:ea typeface="Open Sans"/>
                <a:cs typeface="Open Sans"/>
                <a:sym typeface="Open Sans"/>
              </a:rPr>
              <a:t>Crop production &amp; food security</a:t>
            </a:r>
          </a:p>
          <a:p>
            <a:pPr algn="ctr">
              <a:lnSpc>
                <a:spcPts val="3430"/>
              </a:lnSpc>
            </a:pPr>
            <a:r>
              <a:rPr lang="en-US" sz="2450">
                <a:solidFill>
                  <a:srgbClr val="5F3402"/>
                </a:solidFill>
                <a:latin typeface="Open Sans"/>
                <a:ea typeface="Open Sans"/>
                <a:cs typeface="Open Sans"/>
                <a:sym typeface="Open Sans"/>
              </a:rPr>
              <a:t>Understanding the background helps us identify baseline conditions before the wars.</a:t>
            </a:r>
          </a:p>
          <a:p>
            <a:pPr algn="ctr">
              <a:lnSpc>
                <a:spcPts val="3430"/>
              </a:lnSpc>
            </a:pPr>
            <a:endParaRPr lang="en-US" sz="2450">
              <a:solidFill>
                <a:srgbClr val="5F3402"/>
              </a:solidFill>
              <a:latin typeface="Open Sans"/>
              <a:ea typeface="Open Sans"/>
              <a:cs typeface="Open Sans"/>
              <a:sym typeface="Open Sans"/>
            </a:endParaRPr>
          </a:p>
        </p:txBody>
      </p:sp>
      <p:sp>
        <p:nvSpPr>
          <p:cNvPr id="12" name="Freeform 12"/>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3947348" y="2338070"/>
            <a:ext cx="10393305" cy="6920230"/>
          </a:xfrm>
          <a:prstGeom prst="rect">
            <a:avLst/>
          </a:prstGeom>
        </p:spPr>
        <p:txBody>
          <a:bodyPr lIns="0" tIns="0" rIns="0" bIns="0" rtlCol="0" anchor="t">
            <a:spAutoFit/>
          </a:bodyPr>
          <a:lstStyle/>
          <a:p>
            <a:pPr algn="ctr">
              <a:lnSpc>
                <a:spcPts val="3920"/>
              </a:lnSpc>
            </a:pPr>
            <a:r>
              <a:rPr lang="en-US" sz="2800">
                <a:solidFill>
                  <a:srgbClr val="5F3402"/>
                </a:solidFill>
                <a:latin typeface="Open Sans"/>
                <a:ea typeface="Open Sans"/>
                <a:cs typeface="Open Sans"/>
                <a:sym typeface="Open Sans"/>
              </a:rPr>
              <a:t>Despite the availability of data, it is often unclear whether the negative shifts in economic, social, health, and educational indicators are caused directly by war or by other factors.</a:t>
            </a:r>
          </a:p>
          <a:p>
            <a:pPr algn="ctr">
              <a:lnSpc>
                <a:spcPts val="3920"/>
              </a:lnSpc>
            </a:pPr>
            <a:r>
              <a:rPr lang="en-US" sz="2800">
                <a:solidFill>
                  <a:srgbClr val="5F3402"/>
                </a:solidFill>
                <a:latin typeface="Open Sans"/>
                <a:ea typeface="Open Sans"/>
                <a:cs typeface="Open Sans"/>
                <a:sym typeface="Open Sans"/>
              </a:rPr>
              <a:t>Many of the observed changes could result from:</a:t>
            </a:r>
          </a:p>
          <a:p>
            <a:pPr algn="ctr">
              <a:lnSpc>
                <a:spcPts val="3920"/>
              </a:lnSpc>
            </a:pPr>
            <a:r>
              <a:rPr lang="en-US" sz="2800">
                <a:solidFill>
                  <a:srgbClr val="5F3402"/>
                </a:solidFill>
                <a:latin typeface="Open Sans"/>
                <a:ea typeface="Open Sans"/>
                <a:cs typeface="Open Sans"/>
                <a:sym typeface="Open Sans"/>
              </a:rPr>
              <a:t>Global crises (e.g., COVID-19)</a:t>
            </a:r>
          </a:p>
          <a:p>
            <a:pPr algn="ctr">
              <a:lnSpc>
                <a:spcPts val="3920"/>
              </a:lnSpc>
            </a:pPr>
            <a:r>
              <a:rPr lang="en-US" sz="2800">
                <a:solidFill>
                  <a:srgbClr val="5F3402"/>
                </a:solidFill>
                <a:latin typeface="Open Sans"/>
                <a:ea typeface="Open Sans"/>
                <a:cs typeface="Open Sans"/>
                <a:sym typeface="Open Sans"/>
              </a:rPr>
              <a:t>Economic sanctions</a:t>
            </a:r>
          </a:p>
          <a:p>
            <a:pPr algn="ctr">
              <a:lnSpc>
                <a:spcPts val="3920"/>
              </a:lnSpc>
            </a:pPr>
            <a:r>
              <a:rPr lang="en-US" sz="2800">
                <a:solidFill>
                  <a:srgbClr val="5F3402"/>
                </a:solidFill>
                <a:latin typeface="Open Sans"/>
                <a:ea typeface="Open Sans"/>
                <a:cs typeface="Open Sans"/>
                <a:sym typeface="Open Sans"/>
              </a:rPr>
              <a:t>Climate shocks affecting agriculture</a:t>
            </a:r>
          </a:p>
          <a:p>
            <a:pPr algn="ctr">
              <a:lnSpc>
                <a:spcPts val="3920"/>
              </a:lnSpc>
            </a:pPr>
            <a:r>
              <a:rPr lang="en-US" sz="2800">
                <a:solidFill>
                  <a:srgbClr val="5F3402"/>
                </a:solidFill>
                <a:latin typeface="Open Sans"/>
                <a:ea typeface="Open Sans"/>
                <a:cs typeface="Open Sans"/>
                <a:sym typeface="Open Sans"/>
              </a:rPr>
              <a:t>Internal political instability</a:t>
            </a:r>
          </a:p>
          <a:p>
            <a:pPr algn="ctr">
              <a:lnSpc>
                <a:spcPts val="3920"/>
              </a:lnSpc>
            </a:pPr>
            <a:r>
              <a:rPr lang="en-US" sz="2800">
                <a:solidFill>
                  <a:srgbClr val="5F3402"/>
                </a:solidFill>
                <a:latin typeface="Open Sans"/>
                <a:ea typeface="Open Sans"/>
                <a:cs typeface="Open Sans"/>
                <a:sym typeface="Open Sans"/>
              </a:rPr>
              <a:t>Supply chain disruptions</a:t>
            </a:r>
          </a:p>
          <a:p>
            <a:pPr algn="ctr">
              <a:lnSpc>
                <a:spcPts val="3920"/>
              </a:lnSpc>
            </a:pPr>
            <a:r>
              <a:rPr lang="en-US" sz="2800">
                <a:solidFill>
                  <a:srgbClr val="5F3402"/>
                </a:solidFill>
                <a:latin typeface="Open Sans"/>
                <a:ea typeface="Open Sans"/>
                <a:cs typeface="Open Sans"/>
                <a:sym typeface="Open Sans"/>
              </a:rPr>
              <a:t>Therefore, the main problem is:</a:t>
            </a:r>
          </a:p>
          <a:p>
            <a:pPr algn="ctr">
              <a:lnSpc>
                <a:spcPts val="3920"/>
              </a:lnSpc>
            </a:pPr>
            <a:r>
              <a:rPr lang="en-US" sz="2800">
                <a:solidFill>
                  <a:srgbClr val="5F3402"/>
                </a:solidFill>
                <a:latin typeface="Open Sans"/>
                <a:ea typeface="Open Sans"/>
                <a:cs typeface="Open Sans"/>
                <a:sym typeface="Open Sans"/>
              </a:rPr>
              <a:t>How can we distinguish the true impact of war from other external or internal factors across Gaza, Syria, Sudan, and Ukraine?</a:t>
            </a:r>
          </a:p>
          <a:p>
            <a:pPr algn="ctr">
              <a:lnSpc>
                <a:spcPts val="3920"/>
              </a:lnSpc>
            </a:pPr>
            <a:endParaRPr lang="en-US" sz="2800">
              <a:solidFill>
                <a:srgbClr val="5F3402"/>
              </a:solidFill>
              <a:latin typeface="Open Sans"/>
              <a:ea typeface="Open Sans"/>
              <a:cs typeface="Open Sans"/>
              <a:sym typeface="Open Sans"/>
            </a:endParaRPr>
          </a:p>
        </p:txBody>
      </p:sp>
      <p:sp>
        <p:nvSpPr>
          <p:cNvPr id="12" name="Freeform 12"/>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3149205" y="1192748"/>
            <a:ext cx="11863980" cy="1111250"/>
          </a:xfrm>
          <a:prstGeom prst="rect">
            <a:avLst/>
          </a:prstGeom>
        </p:spPr>
        <p:txBody>
          <a:bodyPr lIns="0" tIns="0" rIns="0" bIns="0" rtlCol="0" anchor="t">
            <a:spAutoFit/>
          </a:bodyPr>
          <a:lstStyle/>
          <a:p>
            <a:pPr algn="ctr">
              <a:lnSpc>
                <a:spcPts val="9100"/>
              </a:lnSpc>
            </a:pPr>
            <a:r>
              <a:rPr lang="en-US" sz="6500" spc="546">
                <a:solidFill>
                  <a:srgbClr val="5F3402"/>
                </a:solidFill>
                <a:latin typeface="Libre Baskerville"/>
                <a:ea typeface="Libre Baskerville"/>
                <a:cs typeface="Libre Baskerville"/>
                <a:sym typeface="Libre Baskerville"/>
              </a:rPr>
              <a:t>PROBLEM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647316" y="3288843"/>
            <a:ext cx="8867759" cy="4180840"/>
          </a:xfrm>
          <a:prstGeom prst="rect">
            <a:avLst/>
          </a:prstGeom>
        </p:spPr>
        <p:txBody>
          <a:bodyPr lIns="0" tIns="0" rIns="0" bIns="0" rtlCol="0" anchor="t">
            <a:spAutoFit/>
          </a:bodyPr>
          <a:lstStyle/>
          <a:p>
            <a:pPr algn="ctr">
              <a:lnSpc>
                <a:spcPts val="4759"/>
              </a:lnSpc>
            </a:pPr>
            <a:r>
              <a:rPr lang="en-US" sz="3399">
                <a:solidFill>
                  <a:srgbClr val="5F3402"/>
                </a:solidFill>
                <a:latin typeface="Open Sans"/>
                <a:ea typeface="Open Sans"/>
                <a:cs typeface="Open Sans"/>
                <a:sym typeface="Open Sans"/>
              </a:rPr>
              <a:t>We searched through many sources such as the World Bank, FAO, UNICEF, UNESCO, the United Nations, the World Health Organization, the Red Crescent, and various other platforms to obtain reliable real-world data for our analysis.</a:t>
            </a:r>
          </a:p>
          <a:p>
            <a:pPr algn="ctr">
              <a:lnSpc>
                <a:spcPts val="4759"/>
              </a:lnSpc>
            </a:pPr>
            <a:endParaRPr lang="en-US" sz="3399">
              <a:solidFill>
                <a:srgbClr val="5F3402"/>
              </a:solidFill>
              <a:latin typeface="Open Sans"/>
              <a:ea typeface="Open Sans"/>
              <a:cs typeface="Open Sans"/>
              <a:sym typeface="Open Sans"/>
            </a:endParaRPr>
          </a:p>
        </p:txBody>
      </p:sp>
      <p:sp>
        <p:nvSpPr>
          <p:cNvPr id="12" name="Freeform 12"/>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3149205" y="1317984"/>
            <a:ext cx="11863980" cy="1111250"/>
          </a:xfrm>
          <a:prstGeom prst="rect">
            <a:avLst/>
          </a:prstGeom>
        </p:spPr>
        <p:txBody>
          <a:bodyPr lIns="0" tIns="0" rIns="0" bIns="0" rtlCol="0" anchor="t">
            <a:spAutoFit/>
          </a:bodyPr>
          <a:lstStyle/>
          <a:p>
            <a:pPr algn="ctr">
              <a:lnSpc>
                <a:spcPts val="9100"/>
              </a:lnSpc>
            </a:pPr>
            <a:r>
              <a:rPr lang="en-US" sz="6500" spc="71">
                <a:solidFill>
                  <a:srgbClr val="5F3402"/>
                </a:solidFill>
                <a:latin typeface="Libre Baskerville"/>
                <a:ea typeface="Libre Baskerville"/>
                <a:cs typeface="Libre Baskerville"/>
                <a:sym typeface="Libre Baskerville"/>
              </a:rPr>
              <a:t>PROJECT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14390661" y="5863943"/>
            <a:ext cx="2727593" cy="4350697"/>
          </a:xfrm>
          <a:custGeom>
            <a:avLst/>
            <a:gdLst/>
            <a:ahLst/>
            <a:cxnLst/>
            <a:rect l="l" t="t" r="r" b="b"/>
            <a:pathLst>
              <a:path w="2727593" h="4350697">
                <a:moveTo>
                  <a:pt x="0" y="0"/>
                </a:moveTo>
                <a:lnTo>
                  <a:pt x="2727593" y="0"/>
                </a:lnTo>
                <a:lnTo>
                  <a:pt x="2727593" y="4350697"/>
                </a:lnTo>
                <a:lnTo>
                  <a:pt x="0" y="4350697"/>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11296645" y="5863943"/>
            <a:ext cx="3094016" cy="4350697"/>
          </a:xfrm>
          <a:custGeom>
            <a:avLst/>
            <a:gdLst/>
            <a:ahLst/>
            <a:cxnLst/>
            <a:rect l="l" t="t" r="r" b="b"/>
            <a:pathLst>
              <a:path w="3094016" h="4350697">
                <a:moveTo>
                  <a:pt x="0" y="0"/>
                </a:moveTo>
                <a:lnTo>
                  <a:pt x="3094016" y="0"/>
                </a:lnTo>
                <a:lnTo>
                  <a:pt x="3094016" y="4350697"/>
                </a:lnTo>
                <a:lnTo>
                  <a:pt x="0" y="4350697"/>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9958496" y="8169955"/>
            <a:ext cx="1338149" cy="2117045"/>
          </a:xfrm>
          <a:custGeom>
            <a:avLst/>
            <a:gdLst/>
            <a:ahLst/>
            <a:cxnLst/>
            <a:rect l="l" t="t" r="r" b="b"/>
            <a:pathLst>
              <a:path w="1338149" h="2117045">
                <a:moveTo>
                  <a:pt x="1338149" y="0"/>
                </a:moveTo>
                <a:lnTo>
                  <a:pt x="0" y="0"/>
                </a:lnTo>
                <a:lnTo>
                  <a:pt x="0" y="2117045"/>
                </a:lnTo>
                <a:lnTo>
                  <a:pt x="1338149" y="2117045"/>
                </a:lnTo>
                <a:lnTo>
                  <a:pt x="1338149" y="0"/>
                </a:lnTo>
                <a:close/>
              </a:path>
            </a:pathLst>
          </a:custGeom>
          <a:blipFill>
            <a:blip r:embed="rId6"/>
            <a:stretch>
              <a:fillRect/>
            </a:stretch>
          </a:blipFill>
        </p:spPr>
        <p:txBody>
          <a:bodyPr/>
          <a:lstStyle/>
          <a:p>
            <a:endParaRPr lang="en-US"/>
          </a:p>
        </p:txBody>
      </p:sp>
      <p:sp>
        <p:nvSpPr>
          <p:cNvPr id="10" name="Freeform 10"/>
          <p:cNvSpPr/>
          <p:nvPr/>
        </p:nvSpPr>
        <p:spPr>
          <a:xfrm rot="829807">
            <a:off x="16546831" y="5849629"/>
            <a:ext cx="1808760" cy="1621855"/>
          </a:xfrm>
          <a:custGeom>
            <a:avLst/>
            <a:gdLst/>
            <a:ahLst/>
            <a:cxnLst/>
            <a:rect l="l" t="t" r="r" b="b"/>
            <a:pathLst>
              <a:path w="1808760" h="1621855">
                <a:moveTo>
                  <a:pt x="0" y="0"/>
                </a:moveTo>
                <a:lnTo>
                  <a:pt x="1808760" y="0"/>
                </a:lnTo>
                <a:lnTo>
                  <a:pt x="1808760" y="1621854"/>
                </a:lnTo>
                <a:lnTo>
                  <a:pt x="0" y="1621854"/>
                </a:lnTo>
                <a:lnTo>
                  <a:pt x="0" y="0"/>
                </a:lnTo>
                <a:close/>
              </a:path>
            </a:pathLst>
          </a:custGeom>
          <a:blipFill>
            <a:blip r:embed="rId7"/>
            <a:stretch>
              <a:fillRect/>
            </a:stretch>
          </a:blipFill>
        </p:spPr>
        <p:txBody>
          <a:bodyPr/>
          <a:lstStyle/>
          <a:p>
            <a:endParaRPr lang="en-US"/>
          </a:p>
        </p:txBody>
      </p:sp>
      <p:sp>
        <p:nvSpPr>
          <p:cNvPr id="11" name="Freeform 11"/>
          <p:cNvSpPr/>
          <p:nvPr/>
        </p:nvSpPr>
        <p:spPr>
          <a:xfrm>
            <a:off x="334119" y="4566210"/>
            <a:ext cx="9560359" cy="5625869"/>
          </a:xfrm>
          <a:custGeom>
            <a:avLst/>
            <a:gdLst/>
            <a:ahLst/>
            <a:cxnLst/>
            <a:rect l="l" t="t" r="r" b="b"/>
            <a:pathLst>
              <a:path w="9560359" h="5625869">
                <a:moveTo>
                  <a:pt x="0" y="0"/>
                </a:moveTo>
                <a:lnTo>
                  <a:pt x="9560359" y="0"/>
                </a:lnTo>
                <a:lnTo>
                  <a:pt x="9560359" y="5625868"/>
                </a:lnTo>
                <a:lnTo>
                  <a:pt x="0" y="5625868"/>
                </a:lnTo>
                <a:lnTo>
                  <a:pt x="0" y="0"/>
                </a:lnTo>
                <a:close/>
              </a:path>
            </a:pathLst>
          </a:custGeom>
          <a:blipFill>
            <a:blip r:embed="rId8"/>
            <a:stretch>
              <a:fillRect/>
            </a:stretch>
          </a:blipFill>
        </p:spPr>
        <p:txBody>
          <a:bodyPr/>
          <a:lstStyle/>
          <a:p>
            <a:endParaRPr lang="en-US"/>
          </a:p>
        </p:txBody>
      </p:sp>
      <p:sp>
        <p:nvSpPr>
          <p:cNvPr id="12" name="Freeform 12"/>
          <p:cNvSpPr/>
          <p:nvPr/>
        </p:nvSpPr>
        <p:spPr>
          <a:xfrm>
            <a:off x="3546055" y="232548"/>
            <a:ext cx="12783793" cy="4263553"/>
          </a:xfrm>
          <a:custGeom>
            <a:avLst/>
            <a:gdLst/>
            <a:ahLst/>
            <a:cxnLst/>
            <a:rect l="l" t="t" r="r" b="b"/>
            <a:pathLst>
              <a:path w="12783793" h="4263553">
                <a:moveTo>
                  <a:pt x="0" y="0"/>
                </a:moveTo>
                <a:lnTo>
                  <a:pt x="12783793" y="0"/>
                </a:lnTo>
                <a:lnTo>
                  <a:pt x="12783793" y="4263553"/>
                </a:lnTo>
                <a:lnTo>
                  <a:pt x="0" y="4263553"/>
                </a:lnTo>
                <a:lnTo>
                  <a:pt x="0" y="0"/>
                </a:lnTo>
                <a:close/>
              </a:path>
            </a:pathLst>
          </a:custGeom>
          <a:blipFill>
            <a:blip r:embed="rId9"/>
            <a:stretch>
              <a:fillRect/>
            </a:stretch>
          </a:blipFill>
        </p:spPr>
        <p:txBody>
          <a:bodyPr/>
          <a:lstStyle/>
          <a:p>
            <a:endParaRPr lang="en-US"/>
          </a:p>
        </p:txBody>
      </p:sp>
      <p:sp>
        <p:nvSpPr>
          <p:cNvPr id="13" name="Freeform 13"/>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10"/>
            <a:stretch>
              <a:fillRect/>
            </a:stretch>
          </a:blipFill>
        </p:spPr>
        <p:txBody>
          <a:bodyPr/>
          <a:lstStyle/>
          <a:p>
            <a:endParaRPr lang="en-US"/>
          </a:p>
        </p:txBody>
      </p:sp>
      <p:sp>
        <p:nvSpPr>
          <p:cNvPr id="14" name="Freeform 14"/>
          <p:cNvSpPr/>
          <p:nvPr/>
        </p:nvSpPr>
        <p:spPr>
          <a:xfrm>
            <a:off x="17057263"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11"/>
            <a:stretch>
              <a:fillRect/>
            </a:stretch>
          </a:blipFill>
        </p:spPr>
        <p:txBody>
          <a:bodyPr/>
          <a:lstStyle/>
          <a:p>
            <a:endParaRPr lang="en-US"/>
          </a:p>
        </p:txBody>
      </p:sp>
      <p:sp>
        <p:nvSpPr>
          <p:cNvPr id="15" name="TextBox 15"/>
          <p:cNvSpPr txBox="1"/>
          <p:nvPr/>
        </p:nvSpPr>
        <p:spPr>
          <a:xfrm>
            <a:off x="11296645" y="6175241"/>
            <a:ext cx="5760619" cy="546124"/>
          </a:xfrm>
          <a:prstGeom prst="rect">
            <a:avLst/>
          </a:prstGeom>
        </p:spPr>
        <p:txBody>
          <a:bodyPr lIns="0" tIns="0" rIns="0" bIns="0" rtlCol="0" anchor="t">
            <a:spAutoFit/>
          </a:bodyPr>
          <a:lstStyle/>
          <a:p>
            <a:pPr algn="ctr">
              <a:lnSpc>
                <a:spcPts val="4418"/>
              </a:lnSpc>
            </a:pPr>
            <a:r>
              <a:rPr lang="en-US" sz="3156" spc="34">
                <a:solidFill>
                  <a:srgbClr val="5F3402"/>
                </a:solidFill>
                <a:latin typeface="Libre Baskerville"/>
                <a:ea typeface="Libre Baskerville"/>
                <a:cs typeface="Libre Baskerville"/>
                <a:sym typeface="Libre Baskerville"/>
              </a:rPr>
              <a:t>ECONOMIC</a:t>
            </a:r>
          </a:p>
        </p:txBody>
      </p:sp>
      <p:sp>
        <p:nvSpPr>
          <p:cNvPr id="16" name="TextBox 16"/>
          <p:cNvSpPr txBox="1"/>
          <p:nvPr/>
        </p:nvSpPr>
        <p:spPr>
          <a:xfrm>
            <a:off x="12024060" y="7133028"/>
            <a:ext cx="4305787" cy="2157708"/>
          </a:xfrm>
          <a:prstGeom prst="rect">
            <a:avLst/>
          </a:prstGeom>
        </p:spPr>
        <p:txBody>
          <a:bodyPr lIns="0" tIns="0" rIns="0" bIns="0" rtlCol="0" anchor="t">
            <a:spAutoFit/>
          </a:bodyPr>
          <a:lstStyle/>
          <a:p>
            <a:pPr algn="ctr">
              <a:lnSpc>
                <a:spcPts val="2871"/>
              </a:lnSpc>
            </a:pPr>
            <a:r>
              <a:rPr lang="en-US" sz="2050">
                <a:solidFill>
                  <a:srgbClr val="5F3402"/>
                </a:solidFill>
                <a:latin typeface="Open Sans"/>
                <a:ea typeface="Open Sans"/>
                <a:cs typeface="Open Sans"/>
                <a:sym typeface="Open Sans"/>
              </a:rPr>
              <a:t>"The indicator was changed from rows to columns, and each indicator served as the title for a column with the values for each country in each year listed beneath 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12764158" y="4140046"/>
            <a:ext cx="3443436" cy="5492515"/>
          </a:xfrm>
          <a:custGeom>
            <a:avLst/>
            <a:gdLst/>
            <a:ahLst/>
            <a:cxnLst/>
            <a:rect l="l" t="t" r="r" b="b"/>
            <a:pathLst>
              <a:path w="3443436" h="5492515">
                <a:moveTo>
                  <a:pt x="0" y="0"/>
                </a:moveTo>
                <a:lnTo>
                  <a:pt x="3443436" y="0"/>
                </a:lnTo>
                <a:lnTo>
                  <a:pt x="3443436" y="5492515"/>
                </a:lnTo>
                <a:lnTo>
                  <a:pt x="0" y="5492515"/>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8858133" y="4140046"/>
            <a:ext cx="3906025" cy="5492515"/>
          </a:xfrm>
          <a:custGeom>
            <a:avLst/>
            <a:gdLst/>
            <a:ahLst/>
            <a:cxnLst/>
            <a:rect l="l" t="t" r="r" b="b"/>
            <a:pathLst>
              <a:path w="3906025" h="5492515">
                <a:moveTo>
                  <a:pt x="0" y="0"/>
                </a:moveTo>
                <a:lnTo>
                  <a:pt x="3906025" y="0"/>
                </a:lnTo>
                <a:lnTo>
                  <a:pt x="3906025" y="5492515"/>
                </a:lnTo>
                <a:lnTo>
                  <a:pt x="0" y="5492515"/>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7168794" y="7051258"/>
            <a:ext cx="1689339" cy="2672653"/>
          </a:xfrm>
          <a:custGeom>
            <a:avLst/>
            <a:gdLst/>
            <a:ahLst/>
            <a:cxnLst/>
            <a:rect l="l" t="t" r="r" b="b"/>
            <a:pathLst>
              <a:path w="1689339" h="2672653">
                <a:moveTo>
                  <a:pt x="1689339" y="0"/>
                </a:moveTo>
                <a:lnTo>
                  <a:pt x="0" y="0"/>
                </a:lnTo>
                <a:lnTo>
                  <a:pt x="0" y="2672653"/>
                </a:lnTo>
                <a:lnTo>
                  <a:pt x="1689339" y="2672653"/>
                </a:lnTo>
                <a:lnTo>
                  <a:pt x="1689339" y="0"/>
                </a:lnTo>
                <a:close/>
              </a:path>
            </a:pathLst>
          </a:custGeom>
          <a:blipFill>
            <a:blip r:embed="rId6"/>
            <a:stretch>
              <a:fillRect/>
            </a:stretch>
          </a:blipFill>
        </p:spPr>
        <p:txBody>
          <a:bodyPr/>
          <a:lstStyle/>
          <a:p>
            <a:endParaRPr lang="en-US"/>
          </a:p>
        </p:txBody>
      </p:sp>
      <p:sp>
        <p:nvSpPr>
          <p:cNvPr id="10" name="Freeform 10"/>
          <p:cNvSpPr/>
          <p:nvPr/>
        </p:nvSpPr>
        <p:spPr>
          <a:xfrm rot="829807">
            <a:off x="15486204" y="4121974"/>
            <a:ext cx="2283460" cy="2047502"/>
          </a:xfrm>
          <a:custGeom>
            <a:avLst/>
            <a:gdLst/>
            <a:ahLst/>
            <a:cxnLst/>
            <a:rect l="l" t="t" r="r" b="b"/>
            <a:pathLst>
              <a:path w="2283460" h="2047502">
                <a:moveTo>
                  <a:pt x="0" y="0"/>
                </a:moveTo>
                <a:lnTo>
                  <a:pt x="2283460" y="0"/>
                </a:lnTo>
                <a:lnTo>
                  <a:pt x="2283460" y="2047503"/>
                </a:lnTo>
                <a:lnTo>
                  <a:pt x="0" y="2047503"/>
                </a:lnTo>
                <a:lnTo>
                  <a:pt x="0" y="0"/>
                </a:lnTo>
                <a:close/>
              </a:path>
            </a:pathLst>
          </a:custGeom>
          <a:blipFill>
            <a:blip r:embed="rId7"/>
            <a:stretch>
              <a:fillRect/>
            </a:stretch>
          </a:blipFill>
        </p:spPr>
        <p:txBody>
          <a:bodyPr/>
          <a:lstStyle/>
          <a:p>
            <a:endParaRPr lang="en-US"/>
          </a:p>
        </p:txBody>
      </p:sp>
      <p:sp>
        <p:nvSpPr>
          <p:cNvPr id="11" name="Freeform 11"/>
          <p:cNvSpPr/>
          <p:nvPr/>
        </p:nvSpPr>
        <p:spPr>
          <a:xfrm>
            <a:off x="377052" y="219201"/>
            <a:ext cx="6043100" cy="4924299"/>
          </a:xfrm>
          <a:custGeom>
            <a:avLst/>
            <a:gdLst/>
            <a:ahLst/>
            <a:cxnLst/>
            <a:rect l="l" t="t" r="r" b="b"/>
            <a:pathLst>
              <a:path w="6043100" h="4924299">
                <a:moveTo>
                  <a:pt x="0" y="0"/>
                </a:moveTo>
                <a:lnTo>
                  <a:pt x="6043100" y="0"/>
                </a:lnTo>
                <a:lnTo>
                  <a:pt x="6043100" y="4924299"/>
                </a:lnTo>
                <a:lnTo>
                  <a:pt x="0" y="4924299"/>
                </a:lnTo>
                <a:lnTo>
                  <a:pt x="0" y="0"/>
                </a:lnTo>
                <a:close/>
              </a:path>
            </a:pathLst>
          </a:custGeom>
          <a:blipFill>
            <a:blip r:embed="rId8"/>
            <a:stretch>
              <a:fillRect/>
            </a:stretch>
          </a:blipFill>
        </p:spPr>
        <p:txBody>
          <a:bodyPr/>
          <a:lstStyle/>
          <a:p>
            <a:endParaRPr lang="en-US"/>
          </a:p>
        </p:txBody>
      </p:sp>
      <p:sp>
        <p:nvSpPr>
          <p:cNvPr id="12" name="Freeform 12"/>
          <p:cNvSpPr/>
          <p:nvPr/>
        </p:nvSpPr>
        <p:spPr>
          <a:xfrm>
            <a:off x="377052" y="5362701"/>
            <a:ext cx="6043100" cy="4924299"/>
          </a:xfrm>
          <a:custGeom>
            <a:avLst/>
            <a:gdLst/>
            <a:ahLst/>
            <a:cxnLst/>
            <a:rect l="l" t="t" r="r" b="b"/>
            <a:pathLst>
              <a:path w="6043100" h="4924299">
                <a:moveTo>
                  <a:pt x="0" y="0"/>
                </a:moveTo>
                <a:lnTo>
                  <a:pt x="6043100" y="0"/>
                </a:lnTo>
                <a:lnTo>
                  <a:pt x="6043100" y="4924299"/>
                </a:lnTo>
                <a:lnTo>
                  <a:pt x="0" y="4924299"/>
                </a:lnTo>
                <a:lnTo>
                  <a:pt x="0" y="0"/>
                </a:lnTo>
                <a:close/>
              </a:path>
            </a:pathLst>
          </a:custGeom>
          <a:blipFill>
            <a:blip r:embed="rId9"/>
            <a:stretch>
              <a:fillRect b="-27408"/>
            </a:stretch>
          </a:blipFill>
        </p:spPr>
        <p:txBody>
          <a:bodyPr/>
          <a:lstStyle/>
          <a:p>
            <a:endParaRPr lang="en-US"/>
          </a:p>
        </p:txBody>
      </p:sp>
      <p:sp>
        <p:nvSpPr>
          <p:cNvPr id="13" name="Freeform 13"/>
          <p:cNvSpPr/>
          <p:nvPr/>
        </p:nvSpPr>
        <p:spPr>
          <a:xfrm>
            <a:off x="6994624" y="1987707"/>
            <a:ext cx="10627570" cy="1046114"/>
          </a:xfrm>
          <a:custGeom>
            <a:avLst/>
            <a:gdLst/>
            <a:ahLst/>
            <a:cxnLst/>
            <a:rect l="l" t="t" r="r" b="b"/>
            <a:pathLst>
              <a:path w="10627570" h="1046114">
                <a:moveTo>
                  <a:pt x="0" y="0"/>
                </a:moveTo>
                <a:lnTo>
                  <a:pt x="10627570" y="0"/>
                </a:lnTo>
                <a:lnTo>
                  <a:pt x="10627570" y="1046115"/>
                </a:lnTo>
                <a:lnTo>
                  <a:pt x="0" y="1046115"/>
                </a:lnTo>
                <a:lnTo>
                  <a:pt x="0" y="0"/>
                </a:lnTo>
                <a:close/>
              </a:path>
            </a:pathLst>
          </a:custGeom>
          <a:blipFill>
            <a:blip r:embed="rId10"/>
            <a:stretch>
              <a:fillRect/>
            </a:stretch>
          </a:blipFill>
        </p:spPr>
        <p:txBody>
          <a:bodyPr/>
          <a:lstStyle/>
          <a:p>
            <a:endParaRPr lang="en-US"/>
          </a:p>
        </p:txBody>
      </p:sp>
      <p:sp>
        <p:nvSpPr>
          <p:cNvPr id="14" name="Freeform 14"/>
          <p:cNvSpPr/>
          <p:nvPr/>
        </p:nvSpPr>
        <p:spPr>
          <a:xfrm>
            <a:off x="6994624" y="551330"/>
            <a:ext cx="10627570" cy="954739"/>
          </a:xfrm>
          <a:custGeom>
            <a:avLst/>
            <a:gdLst/>
            <a:ahLst/>
            <a:cxnLst/>
            <a:rect l="l" t="t" r="r" b="b"/>
            <a:pathLst>
              <a:path w="10627570" h="954739">
                <a:moveTo>
                  <a:pt x="0" y="0"/>
                </a:moveTo>
                <a:lnTo>
                  <a:pt x="10627570" y="0"/>
                </a:lnTo>
                <a:lnTo>
                  <a:pt x="10627570" y="954740"/>
                </a:lnTo>
                <a:lnTo>
                  <a:pt x="0" y="954740"/>
                </a:lnTo>
                <a:lnTo>
                  <a:pt x="0" y="0"/>
                </a:lnTo>
                <a:close/>
              </a:path>
            </a:pathLst>
          </a:custGeom>
          <a:blipFill>
            <a:blip r:embed="rId11"/>
            <a:stretch>
              <a:fillRect/>
            </a:stretch>
          </a:blipFill>
        </p:spPr>
        <p:txBody>
          <a:bodyPr/>
          <a:lstStyle/>
          <a:p>
            <a:endParaRPr lang="en-US"/>
          </a:p>
        </p:txBody>
      </p:sp>
      <p:sp>
        <p:nvSpPr>
          <p:cNvPr id="15" name="Freeform 15"/>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12"/>
            <a:stretch>
              <a:fillRect/>
            </a:stretch>
          </a:blipFill>
        </p:spPr>
        <p:txBody>
          <a:bodyPr/>
          <a:lstStyle/>
          <a:p>
            <a:endParaRPr lang="en-US"/>
          </a:p>
        </p:txBody>
      </p:sp>
      <p:sp>
        <p:nvSpPr>
          <p:cNvPr id="16" name="Freeform 16"/>
          <p:cNvSpPr/>
          <p:nvPr/>
        </p:nvSpPr>
        <p:spPr>
          <a:xfrm>
            <a:off x="17094058" y="-2596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13"/>
            <a:stretch>
              <a:fillRect/>
            </a:stretch>
          </a:blipFill>
        </p:spPr>
        <p:txBody>
          <a:bodyPr/>
          <a:lstStyle/>
          <a:p>
            <a:endParaRPr lang="en-US"/>
          </a:p>
        </p:txBody>
      </p:sp>
      <p:sp>
        <p:nvSpPr>
          <p:cNvPr id="17" name="TextBox 17"/>
          <p:cNvSpPr txBox="1"/>
          <p:nvPr/>
        </p:nvSpPr>
        <p:spPr>
          <a:xfrm>
            <a:off x="8858133" y="4541015"/>
            <a:ext cx="7272464" cy="681479"/>
          </a:xfrm>
          <a:prstGeom prst="rect">
            <a:avLst/>
          </a:prstGeom>
        </p:spPr>
        <p:txBody>
          <a:bodyPr lIns="0" tIns="0" rIns="0" bIns="0" rtlCol="0" anchor="t">
            <a:spAutoFit/>
          </a:bodyPr>
          <a:lstStyle/>
          <a:p>
            <a:pPr algn="ctr">
              <a:lnSpc>
                <a:spcPts val="5578"/>
              </a:lnSpc>
            </a:pPr>
            <a:r>
              <a:rPr lang="en-US" sz="3984" spc="43">
                <a:solidFill>
                  <a:srgbClr val="5F3402"/>
                </a:solidFill>
                <a:latin typeface="Libre Baskerville"/>
                <a:ea typeface="Libre Baskerville"/>
                <a:cs typeface="Libre Baskerville"/>
                <a:sym typeface="Libre Baskerville"/>
              </a:rPr>
              <a:t>HEALTH</a:t>
            </a:r>
          </a:p>
        </p:txBody>
      </p:sp>
      <p:sp>
        <p:nvSpPr>
          <p:cNvPr id="18" name="TextBox 18"/>
          <p:cNvSpPr txBox="1"/>
          <p:nvPr/>
        </p:nvSpPr>
        <p:spPr>
          <a:xfrm>
            <a:off x="9857130" y="5406227"/>
            <a:ext cx="5435820" cy="2733038"/>
          </a:xfrm>
          <a:prstGeom prst="rect">
            <a:avLst/>
          </a:prstGeom>
        </p:spPr>
        <p:txBody>
          <a:bodyPr lIns="0" tIns="0" rIns="0" bIns="0" rtlCol="0" anchor="t">
            <a:spAutoFit/>
          </a:bodyPr>
          <a:lstStyle/>
          <a:p>
            <a:pPr algn="ctr">
              <a:lnSpc>
                <a:spcPts val="3624"/>
              </a:lnSpc>
            </a:pPr>
            <a:r>
              <a:rPr lang="en-US" sz="2589">
                <a:solidFill>
                  <a:srgbClr val="5F3402"/>
                </a:solidFill>
                <a:latin typeface="Open Sans"/>
                <a:ea typeface="Open Sans"/>
                <a:cs typeface="Open Sans"/>
                <a:sym typeface="Open Sans"/>
              </a:rPr>
              <a:t>"The indicator was changed from rows to columns, and each indicator served as the title for a column with the values for each country in each year listed beneath it."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328" y="-525733"/>
            <a:ext cx="19400338" cy="11585396"/>
            <a:chOff x="0" y="0"/>
            <a:chExt cx="25867117" cy="15447195"/>
          </a:xfrm>
        </p:grpSpPr>
        <p:sp>
          <p:nvSpPr>
            <p:cNvPr id="3" name="Freeform 3"/>
            <p:cNvSpPr/>
            <p:nvPr/>
          </p:nvSpPr>
          <p:spPr>
            <a:xfrm>
              <a:off x="12881770" y="0"/>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l="-98404" t="-8839" b="-8839"/>
              </a:stretch>
            </a:blipFill>
          </p:spPr>
          <p:txBody>
            <a:bodyPr/>
            <a:lstStyle/>
            <a:p>
              <a:endParaRPr lang="en-US"/>
            </a:p>
          </p:txBody>
        </p:sp>
        <p:sp>
          <p:nvSpPr>
            <p:cNvPr id="4" name="Freeform 4"/>
            <p:cNvSpPr/>
            <p:nvPr/>
          </p:nvSpPr>
          <p:spPr>
            <a:xfrm>
              <a:off x="0" y="24114"/>
              <a:ext cx="12985347" cy="15069726"/>
            </a:xfrm>
            <a:custGeom>
              <a:avLst/>
              <a:gdLst/>
              <a:ahLst/>
              <a:cxnLst/>
              <a:rect l="l" t="t" r="r" b="b"/>
              <a:pathLst>
                <a:path w="12985347" h="15069726">
                  <a:moveTo>
                    <a:pt x="0" y="0"/>
                  </a:moveTo>
                  <a:lnTo>
                    <a:pt x="12985347" y="0"/>
                  </a:lnTo>
                  <a:lnTo>
                    <a:pt x="12985347" y="15069726"/>
                  </a:lnTo>
                  <a:lnTo>
                    <a:pt x="0" y="15069726"/>
                  </a:lnTo>
                  <a:lnTo>
                    <a:pt x="0" y="0"/>
                  </a:lnTo>
                  <a:close/>
                </a:path>
              </a:pathLst>
            </a:custGeom>
            <a:blipFill>
              <a:blip r:embed="rId2"/>
              <a:stretch>
                <a:fillRect t="-8839" r="-98404" b="-8839"/>
              </a:stretch>
            </a:blipFill>
          </p:spPr>
          <p:txBody>
            <a:bodyPr/>
            <a:lstStyle/>
            <a:p>
              <a:endParaRPr lang="en-US"/>
            </a:p>
          </p:txBody>
        </p:sp>
        <p:sp>
          <p:nvSpPr>
            <p:cNvPr id="5" name="Freeform 5"/>
            <p:cNvSpPr/>
            <p:nvPr/>
          </p:nvSpPr>
          <p:spPr>
            <a:xfrm>
              <a:off x="51788" y="1543620"/>
              <a:ext cx="12482967" cy="13903576"/>
            </a:xfrm>
            <a:custGeom>
              <a:avLst/>
              <a:gdLst/>
              <a:ahLst/>
              <a:cxnLst/>
              <a:rect l="l" t="t" r="r" b="b"/>
              <a:pathLst>
                <a:path w="12482967" h="13903576">
                  <a:moveTo>
                    <a:pt x="0" y="0"/>
                  </a:moveTo>
                  <a:lnTo>
                    <a:pt x="12482968" y="0"/>
                  </a:lnTo>
                  <a:lnTo>
                    <a:pt x="1248296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r="-107219"/>
              </a:stretch>
            </a:blipFill>
          </p:spPr>
          <p:txBody>
            <a:bodyPr/>
            <a:lstStyle/>
            <a:p>
              <a:endParaRPr lang="en-US"/>
            </a:p>
          </p:txBody>
        </p:sp>
        <p:sp>
          <p:nvSpPr>
            <p:cNvPr id="6" name="Freeform 6"/>
            <p:cNvSpPr/>
            <p:nvPr/>
          </p:nvSpPr>
          <p:spPr>
            <a:xfrm>
              <a:off x="12359959" y="1543620"/>
              <a:ext cx="13507159" cy="13903576"/>
            </a:xfrm>
            <a:custGeom>
              <a:avLst/>
              <a:gdLst/>
              <a:ahLst/>
              <a:cxnLst/>
              <a:rect l="l" t="t" r="r" b="b"/>
              <a:pathLst>
                <a:path w="13507159" h="13903576">
                  <a:moveTo>
                    <a:pt x="0" y="0"/>
                  </a:moveTo>
                  <a:lnTo>
                    <a:pt x="13507158" y="0"/>
                  </a:lnTo>
                  <a:lnTo>
                    <a:pt x="13507158" y="13903575"/>
                  </a:lnTo>
                  <a:lnTo>
                    <a:pt x="0" y="13903575"/>
                  </a:lnTo>
                  <a:lnTo>
                    <a:pt x="0" y="0"/>
                  </a:lnTo>
                  <a:close/>
                </a:path>
              </a:pathLst>
            </a:custGeom>
            <a:blipFill>
              <a:blip r:embed="rId3">
                <a:extLst>
                  <a:ext uri="{96DAC541-7B7A-43D3-8B79-37D633B846F1}">
                    <asvg:svgBlip xmlns:asvg="http://schemas.microsoft.com/office/drawing/2016/SVG/main" r:embed="rId4"/>
                  </a:ext>
                </a:extLst>
              </a:blip>
              <a:stretch>
                <a:fillRect l="-91506"/>
              </a:stretch>
            </a:blipFill>
          </p:spPr>
          <p:txBody>
            <a:bodyPr/>
            <a:lstStyle/>
            <a:p>
              <a:endParaRPr lang="en-US"/>
            </a:p>
          </p:txBody>
        </p:sp>
      </p:grpSp>
      <p:sp>
        <p:nvSpPr>
          <p:cNvPr id="7" name="Freeform 7"/>
          <p:cNvSpPr/>
          <p:nvPr/>
        </p:nvSpPr>
        <p:spPr>
          <a:xfrm>
            <a:off x="9521323" y="663375"/>
            <a:ext cx="5617472" cy="8960250"/>
          </a:xfrm>
          <a:custGeom>
            <a:avLst/>
            <a:gdLst/>
            <a:ahLst/>
            <a:cxnLst/>
            <a:rect l="l" t="t" r="r" b="b"/>
            <a:pathLst>
              <a:path w="5617472" h="8960250">
                <a:moveTo>
                  <a:pt x="0" y="0"/>
                </a:moveTo>
                <a:lnTo>
                  <a:pt x="5617472" y="0"/>
                </a:lnTo>
                <a:lnTo>
                  <a:pt x="5617472" y="8960250"/>
                </a:lnTo>
                <a:lnTo>
                  <a:pt x="0" y="8960250"/>
                </a:lnTo>
                <a:lnTo>
                  <a:pt x="0" y="0"/>
                </a:lnTo>
                <a:close/>
              </a:path>
            </a:pathLst>
          </a:custGeom>
          <a:blipFill>
            <a:blip r:embed="rId5">
              <a:alphaModFix amt="93000"/>
            </a:blip>
            <a:stretch>
              <a:fillRect l="-114103"/>
            </a:stretch>
          </a:blipFill>
        </p:spPr>
        <p:txBody>
          <a:bodyPr/>
          <a:lstStyle/>
          <a:p>
            <a:endParaRPr lang="en-US"/>
          </a:p>
        </p:txBody>
      </p:sp>
      <p:sp>
        <p:nvSpPr>
          <p:cNvPr id="8" name="Freeform 8"/>
          <p:cNvSpPr/>
          <p:nvPr/>
        </p:nvSpPr>
        <p:spPr>
          <a:xfrm>
            <a:off x="3149205" y="663375"/>
            <a:ext cx="6372118" cy="8960250"/>
          </a:xfrm>
          <a:custGeom>
            <a:avLst/>
            <a:gdLst/>
            <a:ahLst/>
            <a:cxnLst/>
            <a:rect l="l" t="t" r="r" b="b"/>
            <a:pathLst>
              <a:path w="6372118" h="8960250">
                <a:moveTo>
                  <a:pt x="0" y="0"/>
                </a:moveTo>
                <a:lnTo>
                  <a:pt x="6372118" y="0"/>
                </a:lnTo>
                <a:lnTo>
                  <a:pt x="6372118" y="8960250"/>
                </a:lnTo>
                <a:lnTo>
                  <a:pt x="0" y="8960250"/>
                </a:lnTo>
                <a:lnTo>
                  <a:pt x="0" y="0"/>
                </a:lnTo>
                <a:close/>
              </a:path>
            </a:pathLst>
          </a:custGeom>
          <a:blipFill>
            <a:blip r:embed="rId5">
              <a:alphaModFix amt="93000"/>
            </a:blip>
            <a:stretch>
              <a:fillRect r="-88746"/>
            </a:stretch>
          </a:blipFill>
        </p:spPr>
        <p:txBody>
          <a:bodyPr/>
          <a:lstStyle/>
          <a:p>
            <a:endParaRPr lang="en-US"/>
          </a:p>
        </p:txBody>
      </p:sp>
      <p:sp>
        <p:nvSpPr>
          <p:cNvPr id="9" name="Freeform 9"/>
          <p:cNvSpPr/>
          <p:nvPr/>
        </p:nvSpPr>
        <p:spPr>
          <a:xfrm flipH="1">
            <a:off x="393291" y="5412601"/>
            <a:ext cx="2755914" cy="4360049"/>
          </a:xfrm>
          <a:custGeom>
            <a:avLst/>
            <a:gdLst/>
            <a:ahLst/>
            <a:cxnLst/>
            <a:rect l="l" t="t" r="r" b="b"/>
            <a:pathLst>
              <a:path w="2755914" h="4360049">
                <a:moveTo>
                  <a:pt x="2755914" y="0"/>
                </a:moveTo>
                <a:lnTo>
                  <a:pt x="0" y="0"/>
                </a:lnTo>
                <a:lnTo>
                  <a:pt x="0" y="4360049"/>
                </a:lnTo>
                <a:lnTo>
                  <a:pt x="2755914" y="4360049"/>
                </a:lnTo>
                <a:lnTo>
                  <a:pt x="2755914" y="0"/>
                </a:lnTo>
                <a:close/>
              </a:path>
            </a:pathLst>
          </a:custGeom>
          <a:blipFill>
            <a:blip r:embed="rId6"/>
            <a:stretch>
              <a:fillRect/>
            </a:stretch>
          </a:blipFill>
        </p:spPr>
        <p:txBody>
          <a:bodyPr/>
          <a:lstStyle/>
          <a:p>
            <a:endParaRPr lang="en-US"/>
          </a:p>
        </p:txBody>
      </p:sp>
      <p:sp>
        <p:nvSpPr>
          <p:cNvPr id="10" name="Freeform 10"/>
          <p:cNvSpPr/>
          <p:nvPr/>
        </p:nvSpPr>
        <p:spPr>
          <a:xfrm rot="829807">
            <a:off x="13961951" y="633894"/>
            <a:ext cx="3725137" cy="3340206"/>
          </a:xfrm>
          <a:custGeom>
            <a:avLst/>
            <a:gdLst/>
            <a:ahLst/>
            <a:cxnLst/>
            <a:rect l="l" t="t" r="r" b="b"/>
            <a:pathLst>
              <a:path w="3725137" h="3340206">
                <a:moveTo>
                  <a:pt x="0" y="0"/>
                </a:moveTo>
                <a:lnTo>
                  <a:pt x="3725137" y="0"/>
                </a:lnTo>
                <a:lnTo>
                  <a:pt x="3725137" y="3340207"/>
                </a:lnTo>
                <a:lnTo>
                  <a:pt x="0" y="3340207"/>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748962" y="2988806"/>
            <a:ext cx="8867759" cy="4780915"/>
          </a:xfrm>
          <a:prstGeom prst="rect">
            <a:avLst/>
          </a:prstGeom>
        </p:spPr>
        <p:txBody>
          <a:bodyPr lIns="0" tIns="0" rIns="0" bIns="0" rtlCol="0" anchor="t">
            <a:spAutoFit/>
          </a:bodyPr>
          <a:lstStyle/>
          <a:p>
            <a:pPr algn="ctr">
              <a:lnSpc>
                <a:spcPts val="4759"/>
              </a:lnSpc>
            </a:pPr>
            <a:r>
              <a:rPr lang="en-US" sz="3399">
                <a:solidFill>
                  <a:srgbClr val="5F3402"/>
                </a:solidFill>
                <a:latin typeface="Open Sans"/>
                <a:ea typeface="Open Sans"/>
                <a:cs typeface="Open Sans"/>
                <a:sym typeface="Open Sans"/>
              </a:rPr>
              <a:t>Due to the difference in sources and websites/online sources, there were discrepancies in the names of the countries, their order, and the order of the years. The data was processed by unifying all country names across all sheets, ordering the countries, and unifying the information across all sheets.</a:t>
            </a:r>
          </a:p>
        </p:txBody>
      </p:sp>
      <p:sp>
        <p:nvSpPr>
          <p:cNvPr id="12" name="Freeform 12"/>
          <p:cNvSpPr/>
          <p:nvPr/>
        </p:nvSpPr>
        <p:spPr>
          <a:xfrm>
            <a:off x="0" y="0"/>
            <a:ext cx="1500955" cy="1154581"/>
          </a:xfrm>
          <a:custGeom>
            <a:avLst/>
            <a:gdLst/>
            <a:ahLst/>
            <a:cxnLst/>
            <a:rect l="l" t="t" r="r" b="b"/>
            <a:pathLst>
              <a:path w="1500955" h="1154581">
                <a:moveTo>
                  <a:pt x="0" y="0"/>
                </a:moveTo>
                <a:lnTo>
                  <a:pt x="1500955" y="0"/>
                </a:lnTo>
                <a:lnTo>
                  <a:pt x="1500955" y="1154581"/>
                </a:lnTo>
                <a:lnTo>
                  <a:pt x="0" y="1154581"/>
                </a:lnTo>
                <a:lnTo>
                  <a:pt x="0" y="0"/>
                </a:lnTo>
                <a:close/>
              </a:path>
            </a:pathLst>
          </a:custGeom>
          <a:blipFill>
            <a:blip r:embed="rId8"/>
            <a:stretch>
              <a:fillRect/>
            </a:stretch>
          </a:blipFill>
        </p:spPr>
        <p:txBody>
          <a:bodyPr/>
          <a:lstStyle/>
          <a:p>
            <a:endParaRPr lang="en-US"/>
          </a:p>
        </p:txBody>
      </p:sp>
      <p:sp>
        <p:nvSpPr>
          <p:cNvPr id="13" name="Freeform 13"/>
          <p:cNvSpPr/>
          <p:nvPr/>
        </p:nvSpPr>
        <p:spPr>
          <a:xfrm>
            <a:off x="17094058" y="0"/>
            <a:ext cx="1193942" cy="1154581"/>
          </a:xfrm>
          <a:custGeom>
            <a:avLst/>
            <a:gdLst/>
            <a:ahLst/>
            <a:cxnLst/>
            <a:rect l="l" t="t" r="r" b="b"/>
            <a:pathLst>
              <a:path w="1193942" h="1154581">
                <a:moveTo>
                  <a:pt x="0" y="0"/>
                </a:moveTo>
                <a:lnTo>
                  <a:pt x="1193942" y="0"/>
                </a:lnTo>
                <a:lnTo>
                  <a:pt x="1193942" y="1154581"/>
                </a:lnTo>
                <a:lnTo>
                  <a:pt x="0" y="1154581"/>
                </a:lnTo>
                <a:lnTo>
                  <a:pt x="0" y="0"/>
                </a:lnTo>
                <a:close/>
              </a:path>
            </a:pathLst>
          </a:custGeom>
          <a:blipFill>
            <a:blip r:embed="rId9"/>
            <a:stretch>
              <a:fillRect/>
            </a:stretch>
          </a:blipFill>
        </p:spPr>
        <p:txBody>
          <a:bodyPr/>
          <a:lstStyle/>
          <a:p>
            <a:endParaRPr lang="en-US"/>
          </a:p>
        </p:txBody>
      </p:sp>
      <p:sp>
        <p:nvSpPr>
          <p:cNvPr id="14" name="TextBox 14"/>
          <p:cNvSpPr txBox="1"/>
          <p:nvPr/>
        </p:nvSpPr>
        <p:spPr>
          <a:xfrm>
            <a:off x="3212010" y="1359215"/>
            <a:ext cx="11863980" cy="1111250"/>
          </a:xfrm>
          <a:prstGeom prst="rect">
            <a:avLst/>
          </a:prstGeom>
        </p:spPr>
        <p:txBody>
          <a:bodyPr lIns="0" tIns="0" rIns="0" bIns="0" rtlCol="0" anchor="t">
            <a:spAutoFit/>
          </a:bodyPr>
          <a:lstStyle/>
          <a:p>
            <a:pPr algn="ctr">
              <a:lnSpc>
                <a:spcPts val="9100"/>
              </a:lnSpc>
            </a:pPr>
            <a:r>
              <a:rPr lang="en-US" sz="6500">
                <a:solidFill>
                  <a:srgbClr val="5F3402"/>
                </a:solidFill>
                <a:latin typeface="Libre Baskerville"/>
                <a:ea typeface="Libre Baskerville"/>
                <a:cs typeface="Libre Baskerville"/>
                <a:sym typeface="Libre Baskerville"/>
              </a:rPr>
              <a:t>PROJECT PROCESS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2629</Words>
  <Application>Microsoft Office PowerPoint</Application>
  <PresentationFormat>Custom</PresentationFormat>
  <Paragraphs>153</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Open Sans</vt:lpstr>
      <vt:lpstr>Arial</vt:lpstr>
      <vt:lpstr>Open Sans Bold</vt:lpstr>
      <vt:lpstr>Open Sans Bold Italics</vt:lpstr>
      <vt:lpstr>Calibri</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Watercolor Vintage World Map Simple Presentation </dc:title>
  <cp:lastModifiedBy>كريمه هشام احمد على ضبش</cp:lastModifiedBy>
  <cp:revision>2</cp:revision>
  <dcterms:created xsi:type="dcterms:W3CDTF">2006-08-16T00:00:00Z</dcterms:created>
  <dcterms:modified xsi:type="dcterms:W3CDTF">2025-12-09T23:39:22Z</dcterms:modified>
  <dc:identifier>DAG68HOT4uA</dc:identifier>
</cp:coreProperties>
</file>